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9" r:id="rId2"/>
    <p:sldId id="256" r:id="rId3"/>
    <p:sldId id="260" r:id="rId4"/>
    <p:sldId id="257" r:id="rId5"/>
    <p:sldId id="258" r:id="rId6"/>
    <p:sldId id="274" r:id="rId7"/>
    <p:sldId id="278" r:id="rId8"/>
    <p:sldId id="259" r:id="rId9"/>
    <p:sldId id="275" r:id="rId10"/>
    <p:sldId id="277" r:id="rId11"/>
    <p:sldId id="261" r:id="rId12"/>
    <p:sldId id="262" r:id="rId13"/>
    <p:sldId id="263" r:id="rId14"/>
    <p:sldId id="264" r:id="rId15"/>
    <p:sldId id="265" r:id="rId16"/>
    <p:sldId id="273" r:id="rId17"/>
    <p:sldId id="272" r:id="rId18"/>
    <p:sldId id="271" r:id="rId19"/>
    <p:sldId id="270" r:id="rId20"/>
    <p:sldId id="266" r:id="rId21"/>
    <p:sldId id="267" r:id="rId22"/>
    <p:sldId id="268" r:id="rId23"/>
    <p:sldId id="276"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827" autoAdjust="0"/>
    <p:restoredTop sz="93417"/>
  </p:normalViewPr>
  <p:slideViewPr>
    <p:cSldViewPr snapToGrid="0" snapToObjects="1">
      <p:cViewPr varScale="1">
        <p:scale>
          <a:sx n="65" d="100"/>
          <a:sy n="65" d="100"/>
        </p:scale>
        <p:origin x="9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E0B8D-4381-B24F-92B5-611D43D203F4}" type="datetimeFigureOut">
              <a:rPr lang="en-US" smtClean="0"/>
              <a:t>4/3/2018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FB0EE-9438-334D-BFE0-65CF03347561}" type="slidenum">
              <a:rPr lang="en-US" smtClean="0"/>
              <a:t>‹#›</a:t>
            </a:fld>
            <a:endParaRPr lang="en-US" dirty="0"/>
          </a:p>
        </p:txBody>
      </p:sp>
    </p:spTree>
    <p:extLst>
      <p:ext uri="{BB962C8B-B14F-4D97-AF65-F5344CB8AC3E}">
        <p14:creationId xmlns:p14="http://schemas.microsoft.com/office/powerpoint/2010/main" val="254031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t>
            </a:r>
            <a:r>
              <a:rPr lang="en-US" dirty="0" smtClean="0"/>
              <a:t>opportunities </a:t>
            </a:r>
            <a:r>
              <a:rPr lang="en-US" dirty="0" smtClean="0"/>
              <a:t>that avail a country a chance </a:t>
            </a:r>
            <a:r>
              <a:rPr lang="en-US" dirty="0" smtClean="0"/>
              <a:t>to showcase itself </a:t>
            </a:r>
            <a:r>
              <a:rPr lang="en-US" dirty="0" smtClean="0"/>
              <a:t>are aimed at building its image /reputation </a:t>
            </a:r>
            <a:endParaRPr lang="en-US" dirty="0"/>
          </a:p>
        </p:txBody>
      </p:sp>
      <p:sp>
        <p:nvSpPr>
          <p:cNvPr id="4" name="Slide Number Placeholder 3"/>
          <p:cNvSpPr>
            <a:spLocks noGrp="1"/>
          </p:cNvSpPr>
          <p:nvPr>
            <p:ph type="sldNum" sz="quarter" idx="10"/>
          </p:nvPr>
        </p:nvSpPr>
        <p:spPr/>
        <p:txBody>
          <a:bodyPr/>
          <a:lstStyle/>
          <a:p>
            <a:fld id="{EB8FB0EE-9438-334D-BFE0-65CF03347561}" type="slidenum">
              <a:rPr lang="en-US" smtClean="0"/>
              <a:t>4</a:t>
            </a:fld>
            <a:endParaRPr lang="en-US" dirty="0"/>
          </a:p>
        </p:txBody>
      </p:sp>
    </p:spTree>
    <p:extLst>
      <p:ext uri="{BB962C8B-B14F-4D97-AF65-F5344CB8AC3E}">
        <p14:creationId xmlns:p14="http://schemas.microsoft.com/office/powerpoint/2010/main" val="426910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3B0719-A13E-4541-8075-B25C5764D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3B15A-5ECE-1644-B9E9-DB17482F6A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11B29A-BF5D-954D-BE63-69DED275CC7C}"/>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5" name="Footer Placeholder 4">
            <a:extLst>
              <a:ext uri="{FF2B5EF4-FFF2-40B4-BE49-F238E27FC236}">
                <a16:creationId xmlns:a16="http://schemas.microsoft.com/office/drawing/2014/main" id="{DAB0D3F3-EA0C-B544-BD1A-16CD833715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073792-47E9-B048-9FEA-63163F312CF3}"/>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167094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B394-5B41-E64C-8880-09BA3684B7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D0EC1-3627-3F4B-9018-AFF833A079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A744B-0C44-C549-87C2-963D25B5A7E4}"/>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5" name="Footer Placeholder 4">
            <a:extLst>
              <a:ext uri="{FF2B5EF4-FFF2-40B4-BE49-F238E27FC236}">
                <a16:creationId xmlns:a16="http://schemas.microsoft.com/office/drawing/2014/main" id="{6D58EF1D-373A-9F4C-AF33-F7E488500C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79A962-C45B-CD4D-8B5E-A6EBD702FA59}"/>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159604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FEF3C-7EA1-334A-95BA-D83BFCE6A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C4E9E-DF0C-F143-82A2-FE064415D4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C7ABE-DC6B-CF4F-A13D-776172C23EA0}"/>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5" name="Footer Placeholder 4">
            <a:extLst>
              <a:ext uri="{FF2B5EF4-FFF2-40B4-BE49-F238E27FC236}">
                <a16:creationId xmlns:a16="http://schemas.microsoft.com/office/drawing/2014/main" id="{25DF3638-981D-BE48-865A-12C76652AD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8ACB2F-B9FD-2F4C-97B9-09F61CCE7BCF}"/>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88762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66801"/>
          </a:xfrm>
          <a:prstGeom prst="rect">
            <a:avLst/>
          </a:prstGeom>
        </p:spPr>
      </p:pic>
      <p:pic>
        <p:nvPicPr>
          <p:cNvPr id="8" name="Content Placeholder 7"/>
          <p:cNvPicPr>
            <a:picLocks noChangeAspect="1"/>
          </p:cNvPicPr>
          <p:nvPr userDrawn="1"/>
        </p:nvPicPr>
        <p:blipFill rotWithShape="1">
          <a:blip r:embed="rId3">
            <a:extLst>
              <a:ext uri="{28A0092B-C50C-407E-A947-70E740481C1C}">
                <a14:useLocalDpi xmlns:a14="http://schemas.microsoft.com/office/drawing/2010/main" val="0"/>
              </a:ext>
            </a:extLst>
          </a:blip>
          <a:srcRect r="30487"/>
          <a:stretch/>
        </p:blipFill>
        <p:spPr>
          <a:xfrm>
            <a:off x="3217333" y="0"/>
            <a:ext cx="8494889" cy="1059122"/>
          </a:xfrm>
          <a:prstGeom prst="rect">
            <a:avLst/>
          </a:prstGeom>
        </p:spPr>
      </p:pic>
      <p:sp>
        <p:nvSpPr>
          <p:cNvPr id="2" name="Title 1">
            <a:extLst>
              <a:ext uri="{FF2B5EF4-FFF2-40B4-BE49-F238E27FC236}">
                <a16:creationId xmlns:a16="http://schemas.microsoft.com/office/drawing/2014/main" id="{D75C990B-BC09-9440-9AEB-7F7FE7FD2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1DF25-7F13-BD40-AB20-68F1EFA804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545F9-A1D8-264C-99E6-1B489B6A2BAB}"/>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5" name="Footer Placeholder 4">
            <a:extLst>
              <a:ext uri="{FF2B5EF4-FFF2-40B4-BE49-F238E27FC236}">
                <a16:creationId xmlns:a16="http://schemas.microsoft.com/office/drawing/2014/main" id="{6ACAD642-65FC-8D4F-8F88-84B2D393B0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A70DB2-ED19-E840-AAF7-02939062F6FB}"/>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18888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7823-36FC-F44B-BFF9-8A6DFD1E24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D37C9D-34C0-5D4D-B078-2F19D2A17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DEB16B-C3D8-6045-8F39-8EEDE6CF6AA7}"/>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5" name="Footer Placeholder 4">
            <a:extLst>
              <a:ext uri="{FF2B5EF4-FFF2-40B4-BE49-F238E27FC236}">
                <a16:creationId xmlns:a16="http://schemas.microsoft.com/office/drawing/2014/main" id="{1881D1B4-E118-694D-9F34-D30F426A52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000215-38BB-894E-BE0B-AA9EE00FB966}"/>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48474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68CF-F442-AE45-8185-0AACE24D0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69DAB-2B2E-7145-A0A1-1A5B25375B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78A61D-0776-C74F-B643-FF2FF9647C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41A0B6-E89B-AE42-A3A8-370550EABC53}"/>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6" name="Footer Placeholder 5">
            <a:extLst>
              <a:ext uri="{FF2B5EF4-FFF2-40B4-BE49-F238E27FC236}">
                <a16:creationId xmlns:a16="http://schemas.microsoft.com/office/drawing/2014/main" id="{27C2D618-BDA3-BF48-95DD-9D7614B228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A9E626-6F33-974C-ABCA-0361FE51C015}"/>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23423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085A-B9A9-794F-8030-9D44D64DD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2D8C3-78C9-5F4A-B2F0-9CA028560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A0E118-817B-554A-8A09-2E7C035623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940ACB-7D50-9E43-B43B-138555C71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BA00A9-C45B-764C-807A-4923A3BFDB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22096B-99D8-7641-B3C9-46CCDA181488}"/>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8" name="Footer Placeholder 7">
            <a:extLst>
              <a:ext uri="{FF2B5EF4-FFF2-40B4-BE49-F238E27FC236}">
                <a16:creationId xmlns:a16="http://schemas.microsoft.com/office/drawing/2014/main" id="{CD68403A-E3FD-E143-8F6C-9FDEA1F32D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A77F3E-1D9E-664D-9E0B-DA35CE52BAC5}"/>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400758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EE85-A7BF-A74E-BB72-F855E2541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5F0EBB-5701-FF4E-AE71-60B905B4AE07}"/>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4" name="Footer Placeholder 3">
            <a:extLst>
              <a:ext uri="{FF2B5EF4-FFF2-40B4-BE49-F238E27FC236}">
                <a16:creationId xmlns:a16="http://schemas.microsoft.com/office/drawing/2014/main" id="{A2E419DC-9E11-524E-9718-28F2181AD1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763EC0-E375-374B-B92C-1B333AD65A32}"/>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335091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DAC9A-E3EE-DD4B-A381-F8AF46A6562A}"/>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3" name="Footer Placeholder 2">
            <a:extLst>
              <a:ext uri="{FF2B5EF4-FFF2-40B4-BE49-F238E27FC236}">
                <a16:creationId xmlns:a16="http://schemas.microsoft.com/office/drawing/2014/main" id="{60841EE8-95A8-DC4D-97F0-5E8F61FF34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80428E-484A-144D-A0C7-FA08930E4E90}"/>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135374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3214-F0A4-C241-9D26-CD399E193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DD3AF-442F-DC46-9A1B-5DA72250C6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53E33B-3E8E-CA4E-8C6E-9E96D66EA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30A9E8-2459-1C4F-BAC7-6F0C7F5E85AD}"/>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6" name="Footer Placeholder 5">
            <a:extLst>
              <a:ext uri="{FF2B5EF4-FFF2-40B4-BE49-F238E27FC236}">
                <a16:creationId xmlns:a16="http://schemas.microsoft.com/office/drawing/2014/main" id="{988EF34B-60C3-1740-AD2C-4DCAAB64F9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B3F177-1BEA-6147-93D1-E4D87E822902}"/>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235192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91F1-0298-B941-975B-FE5461434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89797-ECF6-FB40-9B3E-BE4064A8A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BF6A8A-CDE9-8C45-ACBB-A4B462D53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A3F9BA-B064-9A49-85BD-1D5CB6B71E00}"/>
              </a:ext>
            </a:extLst>
          </p:cNvPr>
          <p:cNvSpPr>
            <a:spLocks noGrp="1"/>
          </p:cNvSpPr>
          <p:nvPr>
            <p:ph type="dt" sz="half" idx="10"/>
          </p:nvPr>
        </p:nvSpPr>
        <p:spPr/>
        <p:txBody>
          <a:bodyPr/>
          <a:lstStyle/>
          <a:p>
            <a:fld id="{B6B8FEED-BB5D-DA45-B436-03A5BFB0E88A}" type="datetimeFigureOut">
              <a:rPr lang="en-US" smtClean="0"/>
              <a:t>4/3/2018</a:t>
            </a:fld>
            <a:endParaRPr lang="en-US" dirty="0"/>
          </a:p>
        </p:txBody>
      </p:sp>
      <p:sp>
        <p:nvSpPr>
          <p:cNvPr id="6" name="Footer Placeholder 5">
            <a:extLst>
              <a:ext uri="{FF2B5EF4-FFF2-40B4-BE49-F238E27FC236}">
                <a16:creationId xmlns:a16="http://schemas.microsoft.com/office/drawing/2014/main" id="{B20DFDE1-E492-1A4B-BE6C-21D02D1D16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5316FF-C11B-3546-9EFC-54C3B3C1DD50}"/>
              </a:ext>
            </a:extLst>
          </p:cNvPr>
          <p:cNvSpPr>
            <a:spLocks noGrp="1"/>
          </p:cNvSpPr>
          <p:nvPr>
            <p:ph type="sldNum" sz="quarter" idx="12"/>
          </p:nvPr>
        </p:nvSpPr>
        <p:spPr/>
        <p:txBody>
          <a:bodyPr/>
          <a:lstStyle/>
          <a:p>
            <a:fld id="{72C8B4EA-258F-0A4B-8531-7109540583CA}" type="slidenum">
              <a:rPr lang="en-US" smtClean="0"/>
              <a:t>‹#›</a:t>
            </a:fld>
            <a:endParaRPr lang="en-US" dirty="0"/>
          </a:p>
        </p:txBody>
      </p:sp>
    </p:spTree>
    <p:extLst>
      <p:ext uri="{BB962C8B-B14F-4D97-AF65-F5344CB8AC3E}">
        <p14:creationId xmlns:p14="http://schemas.microsoft.com/office/powerpoint/2010/main" val="155327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7503C-6CEF-A44D-9F0B-E77466E12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4D8166-7BAF-3544-85A4-8FAC46F7B7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6C07A-8305-5C4D-92E5-F85A4466D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FEED-BB5D-DA45-B436-03A5BFB0E88A}" type="datetimeFigureOut">
              <a:rPr lang="en-US" smtClean="0"/>
              <a:t>4/3/2018</a:t>
            </a:fld>
            <a:endParaRPr lang="en-US" dirty="0"/>
          </a:p>
        </p:txBody>
      </p:sp>
      <p:sp>
        <p:nvSpPr>
          <p:cNvPr id="5" name="Footer Placeholder 4">
            <a:extLst>
              <a:ext uri="{FF2B5EF4-FFF2-40B4-BE49-F238E27FC236}">
                <a16:creationId xmlns:a16="http://schemas.microsoft.com/office/drawing/2014/main" id="{9BD20060-B0CA-134B-B805-D46B0F1F2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4979FD-616D-3F4A-9FFD-57F7C227D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8B4EA-258F-0A4B-8531-7109540583CA}" type="slidenum">
              <a:rPr lang="en-US" smtClean="0"/>
              <a:t>‹#›</a:t>
            </a:fld>
            <a:endParaRPr lang="en-US" dirty="0"/>
          </a:p>
        </p:txBody>
      </p:sp>
      <p:pic>
        <p:nvPicPr>
          <p:cNvPr id="7" name="Content Placeholder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399881" cy="6857482"/>
          </a:xfrm>
          <a:prstGeom prst="rect">
            <a:avLst/>
          </a:prstGeom>
        </p:spPr>
      </p:pic>
    </p:spTree>
    <p:extLst>
      <p:ext uri="{BB962C8B-B14F-4D97-AF65-F5344CB8AC3E}">
        <p14:creationId xmlns:p14="http://schemas.microsoft.com/office/powerpoint/2010/main" val="424098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5D4dC6sFvS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tH_rjHT1-W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NK-T_t166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54uzEouACY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RgSO9UALDOc&amp;t=123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74" y="162232"/>
            <a:ext cx="9144000" cy="3243007"/>
          </a:xfrm>
        </p:spPr>
        <p:txBody>
          <a:bodyPr>
            <a:noAutofit/>
          </a:bodyPr>
          <a:lstStyle/>
          <a:p>
            <a:r>
              <a:rPr lang="en-US" sz="7200" b="1" dirty="0" smtClean="0">
                <a:latin typeface="CG Omega" panose="020B0502050508020304" pitchFamily="34" charset="0"/>
              </a:rPr>
              <a:t/>
            </a:r>
            <a:br>
              <a:rPr lang="en-US" sz="7200" b="1" dirty="0" smtClean="0">
                <a:latin typeface="CG Omega" panose="020B0502050508020304" pitchFamily="34" charset="0"/>
              </a:rPr>
            </a:br>
            <a:r>
              <a:rPr lang="en-US" sz="7200" b="1" dirty="0">
                <a:latin typeface="CG Omega" panose="020B0502050508020304" pitchFamily="34" charset="0"/>
              </a:rPr>
              <a:t/>
            </a:r>
            <a:br>
              <a:rPr lang="en-US" sz="7200" b="1" dirty="0">
                <a:latin typeface="CG Omega" panose="020B0502050508020304" pitchFamily="34" charset="0"/>
              </a:rPr>
            </a:br>
            <a:r>
              <a:rPr lang="en-US" sz="7200" b="1" dirty="0" smtClean="0">
                <a:latin typeface="CG Omega" panose="020B0502050508020304" pitchFamily="34" charset="0"/>
              </a:rPr>
              <a:t/>
            </a:r>
            <a:br>
              <a:rPr lang="en-US" sz="7200" b="1" dirty="0" smtClean="0">
                <a:latin typeface="CG Omega" panose="020B0502050508020304" pitchFamily="34" charset="0"/>
              </a:rPr>
            </a:br>
            <a:r>
              <a:rPr lang="en-US" sz="7200" b="1" dirty="0">
                <a:latin typeface="CG Omega" panose="020B0502050508020304" pitchFamily="34" charset="0"/>
              </a:rPr>
              <a:t/>
            </a:r>
            <a:br>
              <a:rPr lang="en-US" sz="7200" b="1" dirty="0">
                <a:latin typeface="CG Omega" panose="020B0502050508020304" pitchFamily="34" charset="0"/>
              </a:rPr>
            </a:br>
            <a:r>
              <a:rPr lang="en-US" sz="7200" b="1" dirty="0" smtClean="0">
                <a:latin typeface="CG Omega" panose="020B0502050508020304" pitchFamily="34" charset="0"/>
              </a:rPr>
              <a:t>Destination Branding and the role of story telling </a:t>
            </a:r>
            <a:endParaRPr lang="en-US" sz="7200" b="1" dirty="0">
              <a:latin typeface="CG Omega" panose="020B0502050508020304" pitchFamily="34" charset="0"/>
            </a:endParaRPr>
          </a:p>
        </p:txBody>
      </p:sp>
      <p:sp>
        <p:nvSpPr>
          <p:cNvPr id="3" name="Subtitle 2"/>
          <p:cNvSpPr>
            <a:spLocks noGrp="1"/>
          </p:cNvSpPr>
          <p:nvPr>
            <p:ph type="subTitle" idx="1"/>
          </p:nvPr>
        </p:nvSpPr>
        <p:spPr>
          <a:xfrm>
            <a:off x="0" y="4191974"/>
            <a:ext cx="9144000" cy="1655762"/>
          </a:xfrm>
        </p:spPr>
        <p:txBody>
          <a:bodyPr>
            <a:normAutofit/>
          </a:bodyPr>
          <a:lstStyle/>
          <a:p>
            <a:r>
              <a:rPr lang="en-US" sz="4000" b="1" dirty="0" smtClean="0">
                <a:latin typeface="CG Omega" panose="020B0502050508020304" pitchFamily="34" charset="0"/>
              </a:rPr>
              <a:t>Wausi </a:t>
            </a:r>
            <a:r>
              <a:rPr lang="en-US" sz="4000" b="1" dirty="0" smtClean="0">
                <a:latin typeface="CG Omega" panose="020B0502050508020304" pitchFamily="34" charset="0"/>
              </a:rPr>
              <a:t>Walya</a:t>
            </a:r>
            <a:endParaRPr lang="en-US" sz="4000" b="1" dirty="0">
              <a:latin typeface="CG Omega" panose="020B0502050508020304" pitchFamily="34" charset="0"/>
            </a:endParaRPr>
          </a:p>
        </p:txBody>
      </p:sp>
    </p:spTree>
    <p:extLst>
      <p:ext uri="{BB962C8B-B14F-4D97-AF65-F5344CB8AC3E}">
        <p14:creationId xmlns:p14="http://schemas.microsoft.com/office/powerpoint/2010/main" val="212700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45" y="-103240"/>
            <a:ext cx="10515600" cy="1144999"/>
          </a:xfrm>
        </p:spPr>
        <p:txBody>
          <a:bodyPr/>
          <a:lstStyle/>
          <a:p>
            <a:r>
              <a:rPr lang="en-US" dirty="0" smtClean="0">
                <a:latin typeface="CG Omega" panose="020B0502050508020304" pitchFamily="34" charset="0"/>
              </a:rPr>
              <a:t>Intel plant  - bid </a:t>
            </a:r>
            <a:r>
              <a:rPr lang="en-US" dirty="0" smtClean="0">
                <a:latin typeface="CG Omega" panose="020B0502050508020304" pitchFamily="34" charset="0"/>
              </a:rPr>
              <a:t>(1996)</a:t>
            </a:r>
            <a:endParaRPr lang="en-US" dirty="0">
              <a:latin typeface="CG Omega" panose="020B0502050508020304" pitchFamily="34" charset="0"/>
            </a:endParaRPr>
          </a:p>
        </p:txBody>
      </p:sp>
      <p:sp>
        <p:nvSpPr>
          <p:cNvPr id="3" name="Content Placeholder 2"/>
          <p:cNvSpPr>
            <a:spLocks noGrp="1"/>
          </p:cNvSpPr>
          <p:nvPr>
            <p:ph idx="1"/>
          </p:nvPr>
        </p:nvSpPr>
        <p:spPr>
          <a:xfrm>
            <a:off x="1068028" y="1248236"/>
            <a:ext cx="11002297" cy="5609764"/>
          </a:xfrm>
        </p:spPr>
        <p:txBody>
          <a:bodyPr>
            <a:normAutofit/>
          </a:bodyPr>
          <a:lstStyle/>
          <a:p>
            <a:pPr algn="just"/>
            <a:r>
              <a:rPr lang="en-US" dirty="0">
                <a:latin typeface="CG Omega" panose="020B0502050508020304" pitchFamily="34" charset="0"/>
              </a:rPr>
              <a:t>In 1996, Intel Corporation’s worldwide site location team was asked to make a recommendation about where the company should place its first plant in Latin America. Numerous countries </a:t>
            </a:r>
            <a:r>
              <a:rPr lang="en-US" dirty="0" smtClean="0">
                <a:latin typeface="CG Omega" panose="020B0502050508020304" pitchFamily="34" charset="0"/>
              </a:rPr>
              <a:t>competed </a:t>
            </a:r>
            <a:r>
              <a:rPr lang="en-US" dirty="0">
                <a:latin typeface="CG Omega" panose="020B0502050508020304" pitchFamily="34" charset="0"/>
              </a:rPr>
              <a:t>to be the recipient of the $300–500 million investment, money that would bring in new jobs, taxes, complementary industries and new exports (100 per cent of the production would be exported to the USA</a:t>
            </a:r>
            <a:r>
              <a:rPr lang="en-US" dirty="0" smtClean="0">
                <a:latin typeface="CG Omega" panose="020B0502050508020304" pitchFamily="34" charset="0"/>
              </a:rPr>
              <a:t>)</a:t>
            </a:r>
          </a:p>
          <a:p>
            <a:pPr algn="just"/>
            <a:r>
              <a:rPr lang="en-US" dirty="0" smtClean="0">
                <a:latin typeface="CG Omega" panose="020B0502050508020304" pitchFamily="34" charset="0"/>
              </a:rPr>
              <a:t>The high </a:t>
            </a:r>
            <a:r>
              <a:rPr lang="en-US" dirty="0">
                <a:latin typeface="CG Omega" panose="020B0502050508020304" pitchFamily="34" charset="0"/>
              </a:rPr>
              <a:t>level of technical education in the country and the number of electronics firms already located there the smallest of the four </a:t>
            </a:r>
            <a:r>
              <a:rPr lang="en-US" dirty="0" smtClean="0">
                <a:latin typeface="CG Omega" panose="020B0502050508020304" pitchFamily="34" charset="0"/>
              </a:rPr>
              <a:t>finalists – form clusters of </a:t>
            </a:r>
            <a:r>
              <a:rPr lang="en-US" dirty="0" smtClean="0">
                <a:latin typeface="CG Omega" panose="020B0502050508020304" pitchFamily="34" charset="0"/>
              </a:rPr>
              <a:t>excellence </a:t>
            </a:r>
            <a:r>
              <a:rPr lang="en-US" dirty="0" smtClean="0">
                <a:latin typeface="CG Omega" panose="020B0502050508020304" pitchFamily="34" charset="0"/>
              </a:rPr>
              <a:t>, </a:t>
            </a:r>
            <a:r>
              <a:rPr lang="en-US" dirty="0">
                <a:latin typeface="CG Omega" panose="020B0502050508020304" pitchFamily="34" charset="0"/>
              </a:rPr>
              <a:t>a country with only 3.5 million people, ended up winning the Intel plant. The country was not even on the original shortlist. </a:t>
            </a:r>
            <a:endParaRPr lang="en-US" dirty="0" smtClean="0">
              <a:latin typeface="CG Omega" panose="020B0502050508020304" pitchFamily="34" charset="0"/>
            </a:endParaRPr>
          </a:p>
          <a:p>
            <a:pPr algn="just"/>
            <a:r>
              <a:rPr lang="en-US" dirty="0" smtClean="0">
                <a:latin typeface="CG Omega" panose="020B0502050508020304" pitchFamily="34" charset="0"/>
              </a:rPr>
              <a:t>Costa </a:t>
            </a:r>
            <a:r>
              <a:rPr lang="en-US" dirty="0">
                <a:latin typeface="CG Omega" panose="020B0502050508020304" pitchFamily="34" charset="0"/>
              </a:rPr>
              <a:t>Rica won because it used many of the principles of place marketing.</a:t>
            </a:r>
          </a:p>
        </p:txBody>
      </p:sp>
    </p:spTree>
    <p:extLst>
      <p:ext uri="{BB962C8B-B14F-4D97-AF65-F5344CB8AC3E}">
        <p14:creationId xmlns:p14="http://schemas.microsoft.com/office/powerpoint/2010/main" val="408582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158" y="1"/>
            <a:ext cx="10322642" cy="1061883"/>
          </a:xfrm>
        </p:spPr>
        <p:txBody>
          <a:bodyPr/>
          <a:lstStyle/>
          <a:p>
            <a:r>
              <a:rPr lang="en-US" dirty="0" smtClean="0">
                <a:latin typeface="CG Omega" panose="020B0502050508020304" pitchFamily="34" charset="0"/>
              </a:rPr>
              <a:t>Destination branding  - enhanced tourism </a:t>
            </a:r>
            <a:endParaRPr lang="en-US" dirty="0">
              <a:latin typeface="CG Omega" panose="020B0502050508020304" pitchFamily="34" charset="0"/>
            </a:endParaRPr>
          </a:p>
        </p:txBody>
      </p:sp>
      <p:sp>
        <p:nvSpPr>
          <p:cNvPr id="3" name="Content Placeholder 2"/>
          <p:cNvSpPr>
            <a:spLocks noGrp="1"/>
          </p:cNvSpPr>
          <p:nvPr>
            <p:ph idx="1"/>
          </p:nvPr>
        </p:nvSpPr>
        <p:spPr>
          <a:xfrm>
            <a:off x="1031156" y="1117702"/>
            <a:ext cx="11160843" cy="5740297"/>
          </a:xfrm>
        </p:spPr>
        <p:txBody>
          <a:bodyPr/>
          <a:lstStyle/>
          <a:p>
            <a:pPr algn="just"/>
            <a:r>
              <a:rPr lang="en-US" sz="3600" dirty="0">
                <a:latin typeface="CG Omega" panose="020B0502050508020304" pitchFamily="34" charset="0"/>
              </a:rPr>
              <a:t>Travel has fast become one of the most shared stories in this realm as it is rich in both experience and visual content- and tools such as check-ins and tags have further enriched this</a:t>
            </a:r>
            <a:r>
              <a:rPr lang="en-US" sz="3600" dirty="0" smtClean="0">
                <a:latin typeface="CG Omega" panose="020B0502050508020304" pitchFamily="34" charset="0"/>
              </a:rPr>
              <a:t>.</a:t>
            </a:r>
          </a:p>
          <a:p>
            <a:pPr marL="0" indent="0" algn="just">
              <a:buNone/>
            </a:pPr>
            <a:endParaRPr lang="en-US" sz="3600" dirty="0" smtClean="0">
              <a:latin typeface="CG Omega" panose="020B0502050508020304" pitchFamily="34" charset="0"/>
            </a:endParaRPr>
          </a:p>
          <a:p>
            <a:pPr algn="just"/>
            <a:r>
              <a:rPr lang="en-US" sz="3600" dirty="0" smtClean="0">
                <a:latin typeface="CG Omega" panose="020B0502050508020304" pitchFamily="34" charset="0"/>
              </a:rPr>
              <a:t>With tourism as a key economic anchor for may countries , the is a lot of investment in promoting destinations </a:t>
            </a:r>
          </a:p>
          <a:p>
            <a:pPr algn="just"/>
            <a:r>
              <a:rPr lang="en-US" sz="3600" dirty="0" smtClean="0">
                <a:latin typeface="CG Omega" panose="020B0502050508020304" pitchFamily="34" charset="0"/>
              </a:rPr>
              <a:t>More credible story telling techniques to attract visitors are key – authenticity plays a key rol</a:t>
            </a:r>
            <a:r>
              <a:rPr lang="en-US" sz="3600" dirty="0" smtClean="0">
                <a:latin typeface="CG Omega" panose="020B0502050508020304" pitchFamily="34" charset="0"/>
              </a:rPr>
              <a:t>e </a:t>
            </a:r>
            <a:endParaRPr lang="en-US" sz="3600" dirty="0">
              <a:latin typeface="CG Omega" panose="020B0502050508020304" pitchFamily="34" charset="0"/>
            </a:endParaRPr>
          </a:p>
          <a:p>
            <a:endParaRPr lang="en-US" dirty="0">
              <a:latin typeface="CG Omega" panose="020B0502050508020304" pitchFamily="34" charset="0"/>
            </a:endParaRPr>
          </a:p>
          <a:p>
            <a:endParaRPr lang="en-US" dirty="0"/>
          </a:p>
        </p:txBody>
      </p:sp>
    </p:spTree>
    <p:extLst>
      <p:ext uri="{BB962C8B-B14F-4D97-AF65-F5344CB8AC3E}">
        <p14:creationId xmlns:p14="http://schemas.microsoft.com/office/powerpoint/2010/main" val="10637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239"/>
            <a:ext cx="10515600" cy="924667"/>
          </a:xfrm>
        </p:spPr>
        <p:txBody>
          <a:bodyPr/>
          <a:lstStyle/>
          <a:p>
            <a:pPr algn="ctr"/>
            <a:r>
              <a:rPr lang="en-US" dirty="0" smtClean="0">
                <a:latin typeface="CG Omega" panose="020B0502050508020304" pitchFamily="34" charset="0"/>
              </a:rPr>
              <a:t>Digital space </a:t>
            </a:r>
            <a:endParaRPr lang="en-US" dirty="0">
              <a:latin typeface="CG Omega" panose="020B0502050508020304" pitchFamily="34" charset="0"/>
            </a:endParaRPr>
          </a:p>
        </p:txBody>
      </p:sp>
      <p:sp>
        <p:nvSpPr>
          <p:cNvPr id="3" name="Content Placeholder 2"/>
          <p:cNvSpPr>
            <a:spLocks noGrp="1"/>
          </p:cNvSpPr>
          <p:nvPr>
            <p:ph idx="1"/>
          </p:nvPr>
        </p:nvSpPr>
        <p:spPr>
          <a:xfrm>
            <a:off x="1044677" y="1027906"/>
            <a:ext cx="10515600" cy="5830094"/>
          </a:xfrm>
        </p:spPr>
        <p:txBody>
          <a:bodyPr>
            <a:normAutofit lnSpcReduction="10000"/>
          </a:bodyPr>
          <a:lstStyle/>
          <a:p>
            <a:r>
              <a:rPr lang="en-US" sz="3600" dirty="0">
                <a:latin typeface="CG Omega" panose="020B0502050508020304" pitchFamily="34" charset="0"/>
              </a:rPr>
              <a:t>On online platforms have gradually evolved into user defined </a:t>
            </a:r>
            <a:r>
              <a:rPr lang="en-US" sz="3600" dirty="0" smtClean="0">
                <a:latin typeface="CG Omega" panose="020B0502050508020304" pitchFamily="34" charset="0"/>
              </a:rPr>
              <a:t>channels-</a:t>
            </a:r>
          </a:p>
          <a:p>
            <a:pPr marL="0" indent="0">
              <a:buNone/>
            </a:pPr>
            <a:endParaRPr lang="en-US" sz="3600" dirty="0">
              <a:latin typeface="CG Omega" panose="020B0502050508020304" pitchFamily="34" charset="0"/>
            </a:endParaRPr>
          </a:p>
          <a:p>
            <a:r>
              <a:rPr lang="en-US" sz="3600" dirty="0">
                <a:latin typeface="CG Omega" panose="020B0502050508020304" pitchFamily="34" charset="0"/>
              </a:rPr>
              <a:t> </a:t>
            </a:r>
            <a:r>
              <a:rPr lang="en-US" sz="3600" b="1" dirty="0">
                <a:latin typeface="CG Omega" panose="020B0502050508020304" pitchFamily="34" charset="0"/>
              </a:rPr>
              <a:t>Websites </a:t>
            </a:r>
            <a:r>
              <a:rPr lang="en-US" sz="3600" dirty="0">
                <a:latin typeface="CG Omega" panose="020B0502050508020304" pitchFamily="34" charset="0"/>
              </a:rPr>
              <a:t>have become tools for accessing resources and </a:t>
            </a:r>
            <a:r>
              <a:rPr lang="en-US" sz="3600" dirty="0" smtClean="0">
                <a:latin typeface="CG Omega" panose="020B0502050508020304" pitchFamily="34" charset="0"/>
              </a:rPr>
              <a:t>information</a:t>
            </a:r>
          </a:p>
          <a:p>
            <a:endParaRPr lang="en-US" sz="3600" b="1" dirty="0">
              <a:latin typeface="CG Omega" panose="020B0502050508020304" pitchFamily="34" charset="0"/>
            </a:endParaRPr>
          </a:p>
          <a:p>
            <a:r>
              <a:rPr lang="en-US" sz="3600" b="1" dirty="0">
                <a:latin typeface="CG Omega" panose="020B0502050508020304" pitchFamily="34" charset="0"/>
              </a:rPr>
              <a:t>Twitter</a:t>
            </a:r>
            <a:r>
              <a:rPr lang="en-US" sz="3600" dirty="0">
                <a:latin typeface="CG Omega" panose="020B0502050508020304" pitchFamily="34" charset="0"/>
              </a:rPr>
              <a:t> -  a tool for accessing news content – US President </a:t>
            </a:r>
            <a:endParaRPr lang="en-US" sz="3600" dirty="0" smtClean="0">
              <a:latin typeface="CG Omega" panose="020B0502050508020304" pitchFamily="34" charset="0"/>
            </a:endParaRPr>
          </a:p>
          <a:p>
            <a:endParaRPr lang="en-US" sz="3600" dirty="0">
              <a:latin typeface="CG Omega" panose="020B0502050508020304" pitchFamily="34" charset="0"/>
            </a:endParaRPr>
          </a:p>
          <a:p>
            <a:r>
              <a:rPr lang="en-US" sz="3600" b="1" dirty="0">
                <a:latin typeface="CG Omega" panose="020B0502050508020304" pitchFamily="34" charset="0"/>
              </a:rPr>
              <a:t>Instagram </a:t>
            </a:r>
            <a:r>
              <a:rPr lang="en-US" sz="3600" dirty="0" smtClean="0">
                <a:latin typeface="CG Omega" panose="020B0502050508020304" pitchFamily="34" charset="0"/>
              </a:rPr>
              <a:t> -  </a:t>
            </a:r>
            <a:r>
              <a:rPr lang="en-US" sz="3600" dirty="0">
                <a:latin typeface="CG Omega" panose="020B0502050508020304" pitchFamily="34" charset="0"/>
              </a:rPr>
              <a:t>means of sharing moments in an immediate visual manner.</a:t>
            </a:r>
          </a:p>
          <a:p>
            <a:pPr marL="0" indent="0">
              <a:buNone/>
            </a:pPr>
            <a:endParaRPr lang="en-US" sz="3600" dirty="0">
              <a:latin typeface="CG Omega" panose="020B0502050508020304" pitchFamily="34" charset="0"/>
            </a:endParaRPr>
          </a:p>
          <a:p>
            <a:endParaRPr lang="en-US" sz="4000" dirty="0"/>
          </a:p>
        </p:txBody>
      </p:sp>
    </p:spTree>
    <p:extLst>
      <p:ext uri="{BB962C8B-B14F-4D97-AF65-F5344CB8AC3E}">
        <p14:creationId xmlns:p14="http://schemas.microsoft.com/office/powerpoint/2010/main" val="103856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438" y="0"/>
            <a:ext cx="10515600" cy="1027906"/>
          </a:xfrm>
        </p:spPr>
        <p:txBody>
          <a:bodyPr/>
          <a:lstStyle/>
          <a:p>
            <a:pPr algn="ctr"/>
            <a:r>
              <a:rPr lang="en-US" b="1" dirty="0">
                <a:latin typeface="CG Omega" panose="020B0502050508020304" pitchFamily="34" charset="0"/>
              </a:rPr>
              <a:t>Online channels for story telling</a:t>
            </a:r>
            <a:endParaRPr lang="en-US" dirty="0">
              <a:latin typeface="CG Omega" panose="020B0502050508020304" pitchFamily="34" charset="0"/>
            </a:endParaRPr>
          </a:p>
        </p:txBody>
      </p:sp>
      <p:sp>
        <p:nvSpPr>
          <p:cNvPr id="3" name="Content Placeholder 2"/>
          <p:cNvSpPr>
            <a:spLocks noGrp="1"/>
          </p:cNvSpPr>
          <p:nvPr>
            <p:ph idx="1"/>
          </p:nvPr>
        </p:nvSpPr>
        <p:spPr>
          <a:xfrm>
            <a:off x="1106128" y="1401097"/>
            <a:ext cx="10350910" cy="5427406"/>
          </a:xfrm>
        </p:spPr>
        <p:txBody>
          <a:bodyPr>
            <a:normAutofit/>
          </a:bodyPr>
          <a:lstStyle/>
          <a:p>
            <a:pPr algn="just"/>
            <a:r>
              <a:rPr lang="en-US" sz="3600" b="1" dirty="0">
                <a:latin typeface="CG Omega" panose="020B0502050508020304" pitchFamily="34" charset="0"/>
              </a:rPr>
              <a:t>Facebook</a:t>
            </a:r>
            <a:r>
              <a:rPr lang="en-US" sz="3600" dirty="0">
                <a:latin typeface="CG Omega" panose="020B0502050508020304" pitchFamily="34" charset="0"/>
              </a:rPr>
              <a:t> has become an autobiographical tool used predominantly by Generation X as they approach middle age </a:t>
            </a:r>
            <a:endParaRPr lang="en-US" sz="3600" dirty="0" smtClean="0">
              <a:latin typeface="CG Omega" panose="020B0502050508020304" pitchFamily="34" charset="0"/>
            </a:endParaRPr>
          </a:p>
          <a:p>
            <a:pPr algn="just"/>
            <a:endParaRPr lang="en-US" sz="3600" dirty="0" smtClean="0">
              <a:latin typeface="CG Omega" panose="020B0502050508020304" pitchFamily="34" charset="0"/>
            </a:endParaRPr>
          </a:p>
          <a:p>
            <a:pPr algn="just"/>
            <a:endParaRPr lang="en-US" sz="3600" dirty="0" smtClean="0">
              <a:latin typeface="CG Omega" panose="020B0502050508020304" pitchFamily="34" charset="0"/>
            </a:endParaRPr>
          </a:p>
          <a:p>
            <a:pPr algn="just"/>
            <a:r>
              <a:rPr lang="en-US" sz="3600" dirty="0" smtClean="0">
                <a:latin typeface="CG Omega" panose="020B0502050508020304" pitchFamily="34" charset="0"/>
              </a:rPr>
              <a:t>It is a means </a:t>
            </a:r>
            <a:r>
              <a:rPr lang="en-US" sz="3600" dirty="0">
                <a:latin typeface="CG Omega" panose="020B0502050508020304" pitchFamily="34" charset="0"/>
              </a:rPr>
              <a:t>of </a:t>
            </a:r>
            <a:r>
              <a:rPr lang="en-US" sz="3600" dirty="0" smtClean="0">
                <a:latin typeface="CG Omega" panose="020B0502050508020304" pitchFamily="34" charset="0"/>
              </a:rPr>
              <a:t>sharing experiences </a:t>
            </a:r>
            <a:r>
              <a:rPr lang="en-US" sz="3600" dirty="0">
                <a:latin typeface="CG Omega" panose="020B0502050508020304" pitchFamily="34" charset="0"/>
              </a:rPr>
              <a:t>in </a:t>
            </a:r>
            <a:r>
              <a:rPr lang="en-US" sz="3600" dirty="0" smtClean="0">
                <a:latin typeface="CG Omega" panose="020B0502050508020304" pitchFamily="34" charset="0"/>
              </a:rPr>
              <a:t>an engaging way </a:t>
            </a:r>
            <a:r>
              <a:rPr lang="en-US" sz="3600" dirty="0">
                <a:latin typeface="CG Omega" panose="020B0502050508020304" pitchFamily="34" charset="0"/>
              </a:rPr>
              <a:t>that lends itself to telling self-penned stories of our lives- driven by family, social activity and experience</a:t>
            </a:r>
          </a:p>
          <a:p>
            <a:pPr algn="just"/>
            <a:endParaRPr lang="en-US" sz="3600" dirty="0">
              <a:latin typeface="CG Omega" panose="020B0502050508020304" pitchFamily="34" charset="0"/>
            </a:endParaRPr>
          </a:p>
          <a:p>
            <a:endParaRPr lang="en-US" sz="3600" dirty="0"/>
          </a:p>
        </p:txBody>
      </p:sp>
    </p:spTree>
    <p:extLst>
      <p:ext uri="{BB962C8B-B14F-4D97-AF65-F5344CB8AC3E}">
        <p14:creationId xmlns:p14="http://schemas.microsoft.com/office/powerpoint/2010/main" val="68642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76632"/>
          </a:xfrm>
        </p:spPr>
        <p:txBody>
          <a:bodyPr/>
          <a:lstStyle/>
          <a:p>
            <a:pPr algn="ctr"/>
            <a:r>
              <a:rPr lang="en-US" b="1" dirty="0" smtClean="0">
                <a:latin typeface="CG Omega" panose="020B0502050508020304" pitchFamily="34" charset="0"/>
              </a:rPr>
              <a:t>You Tube </a:t>
            </a:r>
            <a:endParaRPr lang="en-US" b="1" dirty="0">
              <a:latin typeface="CG Omega" panose="020B0502050508020304" pitchFamily="34" charset="0"/>
            </a:endParaRPr>
          </a:p>
        </p:txBody>
      </p:sp>
      <p:sp>
        <p:nvSpPr>
          <p:cNvPr id="3" name="Content Placeholder 2"/>
          <p:cNvSpPr>
            <a:spLocks noGrp="1"/>
          </p:cNvSpPr>
          <p:nvPr>
            <p:ph idx="1"/>
          </p:nvPr>
        </p:nvSpPr>
        <p:spPr>
          <a:xfrm>
            <a:off x="1032387" y="1076632"/>
            <a:ext cx="10321413" cy="5781368"/>
          </a:xfrm>
        </p:spPr>
        <p:txBody>
          <a:bodyPr>
            <a:normAutofit/>
          </a:bodyPr>
          <a:lstStyle/>
          <a:p>
            <a:r>
              <a:rPr lang="en-US" sz="3600" b="1" dirty="0">
                <a:latin typeface="CG Omega" panose="020B0502050508020304" pitchFamily="34" charset="0"/>
              </a:rPr>
              <a:t>YouTube</a:t>
            </a:r>
            <a:r>
              <a:rPr lang="en-US" sz="3600" dirty="0">
                <a:latin typeface="CG Omega" panose="020B0502050508020304" pitchFamily="34" charset="0"/>
              </a:rPr>
              <a:t> has become the world’s largest media platform and video has become a logical tool for storytellers- visual, powerful and transcendent of language. </a:t>
            </a:r>
          </a:p>
          <a:p>
            <a:r>
              <a:rPr lang="en-US" sz="3600" dirty="0">
                <a:latin typeface="CG Omega" panose="020B0502050508020304" pitchFamily="34" charset="0"/>
              </a:rPr>
              <a:t>A notable trend in recent years has been the rising acceptance of long form video online, with users who once lost interest after a few minutes now becoming accustomed (due to the popularity of digital networks such as Netflix) to watching full long form programming online and on devices.</a:t>
            </a:r>
          </a:p>
          <a:p>
            <a:endParaRPr lang="en-US" sz="3600" dirty="0"/>
          </a:p>
          <a:p>
            <a:endParaRPr lang="en-US" sz="3600" dirty="0"/>
          </a:p>
        </p:txBody>
      </p:sp>
    </p:spTree>
    <p:extLst>
      <p:ext uri="{BB962C8B-B14F-4D97-AF65-F5344CB8AC3E}">
        <p14:creationId xmlns:p14="http://schemas.microsoft.com/office/powerpoint/2010/main" val="124340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44" y="40661"/>
            <a:ext cx="10363199" cy="1080218"/>
          </a:xfrm>
        </p:spPr>
        <p:txBody>
          <a:bodyPr/>
          <a:lstStyle/>
          <a:p>
            <a:r>
              <a:rPr lang="en-US" b="1" dirty="0" smtClean="0">
                <a:latin typeface="CG Omega" panose="020B0502050508020304" pitchFamily="34" charset="0"/>
              </a:rPr>
              <a:t>Online platforms  - Strength</a:t>
            </a:r>
            <a:endParaRPr lang="en-US" b="1" dirty="0">
              <a:latin typeface="CG Omega" panose="020B0502050508020304" pitchFamily="34" charset="0"/>
            </a:endParaRPr>
          </a:p>
        </p:txBody>
      </p:sp>
      <p:sp>
        <p:nvSpPr>
          <p:cNvPr id="3" name="Content Placeholder 2"/>
          <p:cNvSpPr>
            <a:spLocks noGrp="1"/>
          </p:cNvSpPr>
          <p:nvPr>
            <p:ph idx="1"/>
          </p:nvPr>
        </p:nvSpPr>
        <p:spPr>
          <a:xfrm>
            <a:off x="1091380" y="1120878"/>
            <a:ext cx="10262419" cy="5737122"/>
          </a:xfrm>
        </p:spPr>
        <p:txBody>
          <a:bodyPr>
            <a:noAutofit/>
          </a:bodyPr>
          <a:lstStyle/>
          <a:p>
            <a:r>
              <a:rPr lang="en-US" sz="3200" dirty="0">
                <a:latin typeface="CG Omega" panose="020B0502050508020304" pitchFamily="34" charset="0"/>
              </a:rPr>
              <a:t>Online platforms are a powerful tool in the travel space for both travelers and destinations</a:t>
            </a:r>
          </a:p>
          <a:p>
            <a:r>
              <a:rPr lang="en-US" sz="3200" dirty="0" smtClean="0">
                <a:latin typeface="CG Omega" panose="020B0502050508020304" pitchFamily="34" charset="0"/>
              </a:rPr>
              <a:t>Stories </a:t>
            </a:r>
            <a:r>
              <a:rPr lang="en-US" sz="3200" dirty="0">
                <a:latin typeface="CG Omega" panose="020B0502050508020304" pitchFamily="34" charset="0"/>
              </a:rPr>
              <a:t>that show the effect of travel on an individual and the positive change it brought to them are the most powerful- and this aligns to Christopher Bookers theory of the 7 Basic Plots- including ‘The Quest’, ‘The Journey and Return’ and “Redemption and Rebirth’.</a:t>
            </a:r>
          </a:p>
          <a:p>
            <a:r>
              <a:rPr lang="en-US" sz="3200" dirty="0">
                <a:latin typeface="CG Omega" panose="020B0502050508020304" pitchFamily="34" charset="0"/>
              </a:rPr>
              <a:t>By telling a story </a:t>
            </a:r>
            <a:r>
              <a:rPr lang="en-US" sz="3200" dirty="0" smtClean="0">
                <a:latin typeface="CG Omega" panose="020B0502050508020304" pitchFamily="34" charset="0"/>
              </a:rPr>
              <a:t>from a </a:t>
            </a:r>
            <a:r>
              <a:rPr lang="en-US" sz="3200" dirty="0">
                <a:latin typeface="CG Omega" panose="020B0502050508020304" pitchFamily="34" charset="0"/>
              </a:rPr>
              <a:t>travelers perspective a destination can also target market segments by creating stories about that particular demographic</a:t>
            </a:r>
          </a:p>
          <a:p>
            <a:r>
              <a:rPr lang="en-US" sz="3200" dirty="0">
                <a:latin typeface="CG Omega" panose="020B0502050508020304" pitchFamily="34" charset="0"/>
              </a:rPr>
              <a:t>Stories such as these give the destination a human face and create an emotional connection to travel. </a:t>
            </a:r>
          </a:p>
          <a:p>
            <a:endParaRPr lang="en-US" sz="3200" dirty="0"/>
          </a:p>
        </p:txBody>
      </p:sp>
    </p:spTree>
    <p:extLst>
      <p:ext uri="{BB962C8B-B14F-4D97-AF65-F5344CB8AC3E}">
        <p14:creationId xmlns:p14="http://schemas.microsoft.com/office/powerpoint/2010/main" val="426266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Crete Tourism targets single female travelers with a compelling story about one such traveler</a:t>
            </a:r>
            <a:br>
              <a:rPr lang="en-US" dirty="0"/>
            </a:br>
            <a:r>
              <a:rPr lang="en-US" dirty="0"/>
              <a:t>(load actual clip)</a:t>
            </a:r>
            <a:br>
              <a:rPr lang="en-US" dirty="0"/>
            </a:br>
            <a:endParaRPr lang="en-US" dirty="0"/>
          </a:p>
        </p:txBody>
      </p:sp>
      <p:sp>
        <p:nvSpPr>
          <p:cNvPr id="3" name="Content Placeholder 2"/>
          <p:cNvSpPr>
            <a:spLocks noGrp="1"/>
          </p:cNvSpPr>
          <p:nvPr>
            <p:ph idx="1"/>
          </p:nvPr>
        </p:nvSpPr>
        <p:spPr>
          <a:xfrm>
            <a:off x="1002890" y="1825624"/>
            <a:ext cx="10350910" cy="5032375"/>
          </a:xfrm>
        </p:spPr>
        <p:txBody>
          <a:bodyPr/>
          <a:lstStyle/>
          <a:p>
            <a:r>
              <a:rPr lang="en-US" u="sng" dirty="0">
                <a:hlinkClick r:id="rId2"/>
              </a:rPr>
              <a:t>https://www.youtube.com/watch?v=5D4dC6sFvSQ</a:t>
            </a:r>
            <a:endParaRPr lang="en-US" dirty="0"/>
          </a:p>
        </p:txBody>
      </p:sp>
    </p:spTree>
    <p:extLst>
      <p:ext uri="{BB962C8B-B14F-4D97-AF65-F5344CB8AC3E}">
        <p14:creationId xmlns:p14="http://schemas.microsoft.com/office/powerpoint/2010/main" val="2820840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638" y="0"/>
            <a:ext cx="10336162" cy="1091381"/>
          </a:xfrm>
        </p:spPr>
        <p:txBody>
          <a:bodyPr>
            <a:normAutofit fontScale="90000"/>
          </a:bodyPr>
          <a:lstStyle/>
          <a:p>
            <a:r>
              <a:rPr lang="en-US" dirty="0"/>
              <a:t>South African Tourism reaches out to regional African travelers with a fable like story</a:t>
            </a:r>
          </a:p>
        </p:txBody>
      </p:sp>
      <p:sp>
        <p:nvSpPr>
          <p:cNvPr id="3" name="Content Placeholder 2"/>
          <p:cNvSpPr>
            <a:spLocks noGrp="1"/>
          </p:cNvSpPr>
          <p:nvPr>
            <p:ph idx="1"/>
          </p:nvPr>
        </p:nvSpPr>
        <p:spPr>
          <a:xfrm>
            <a:off x="1017638" y="973395"/>
            <a:ext cx="10336162" cy="5884606"/>
          </a:xfrm>
        </p:spPr>
        <p:txBody>
          <a:bodyPr/>
          <a:lstStyle/>
          <a:p>
            <a:pPr lvl="0"/>
            <a:endParaRPr lang="en-US" dirty="0" smtClean="0">
              <a:solidFill>
                <a:prstClr val="black"/>
              </a:solidFill>
            </a:endParaRPr>
          </a:p>
          <a:p>
            <a:pPr marL="0" lvl="0" indent="0">
              <a:buNone/>
            </a:pPr>
            <a:r>
              <a:rPr lang="en-US" dirty="0" smtClean="0">
                <a:solidFill>
                  <a:prstClr val="black"/>
                </a:solidFill>
              </a:rPr>
              <a:t>&lt; </a:t>
            </a:r>
            <a:r>
              <a:rPr lang="en-US" u="sng" dirty="0">
                <a:solidFill>
                  <a:prstClr val="black"/>
                </a:solidFill>
                <a:hlinkClick r:id="rId2"/>
              </a:rPr>
              <a:t>https://www.youtube.com/watch?v=tH_rjHT1-W0</a:t>
            </a:r>
            <a:endParaRPr lang="en-US" dirty="0">
              <a:solidFill>
                <a:prstClr val="black"/>
              </a:solidFill>
            </a:endParaRPr>
          </a:p>
          <a:p>
            <a:endParaRPr lang="en-US" dirty="0"/>
          </a:p>
        </p:txBody>
      </p:sp>
    </p:spTree>
    <p:extLst>
      <p:ext uri="{BB962C8B-B14F-4D97-AF65-F5344CB8AC3E}">
        <p14:creationId xmlns:p14="http://schemas.microsoft.com/office/powerpoint/2010/main" val="396358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86" y="1"/>
            <a:ext cx="10321413" cy="1690688"/>
          </a:xfrm>
        </p:spPr>
        <p:txBody>
          <a:bodyPr>
            <a:noAutofit/>
          </a:bodyPr>
          <a:lstStyle/>
          <a:p>
            <a:r>
              <a:rPr lang="en-US" sz="4000" dirty="0">
                <a:latin typeface="CG Omega" panose="020B0502050508020304" pitchFamily="34" charset="0"/>
              </a:rPr>
              <a:t>KLM Airlines which creates an emotional connection to their Lost Property services:</a:t>
            </a:r>
            <a:br>
              <a:rPr lang="en-US" sz="4000" dirty="0">
                <a:latin typeface="CG Omega" panose="020B0502050508020304" pitchFamily="34" charset="0"/>
              </a:rPr>
            </a:br>
            <a:endParaRPr lang="en-US" sz="4000" dirty="0">
              <a:latin typeface="CG Omega" panose="020B0502050508020304" pitchFamily="34" charset="0"/>
            </a:endParaRPr>
          </a:p>
        </p:txBody>
      </p:sp>
      <p:sp>
        <p:nvSpPr>
          <p:cNvPr id="3" name="Content Placeholder 2"/>
          <p:cNvSpPr>
            <a:spLocks noGrp="1"/>
          </p:cNvSpPr>
          <p:nvPr>
            <p:ph idx="1"/>
          </p:nvPr>
        </p:nvSpPr>
        <p:spPr>
          <a:xfrm>
            <a:off x="1032386" y="1047134"/>
            <a:ext cx="10321414" cy="5810865"/>
          </a:xfrm>
        </p:spPr>
        <p:txBody>
          <a:bodyPr/>
          <a:lstStyle/>
          <a:p>
            <a:pPr marL="0" indent="0">
              <a:buNone/>
            </a:pPr>
            <a:r>
              <a:rPr lang="en-US" u="sng" dirty="0">
                <a:hlinkClick r:id="rId2"/>
              </a:rPr>
              <a:t>https://www.youtube.com/watch?v=NK-T_t166TY</a:t>
            </a:r>
            <a:r>
              <a:rPr lang="en-US" dirty="0"/>
              <a:t>  &gt;</a:t>
            </a:r>
          </a:p>
          <a:p>
            <a:endParaRPr lang="en-US" dirty="0"/>
          </a:p>
        </p:txBody>
      </p:sp>
    </p:spTree>
    <p:extLst>
      <p:ext uri="{BB962C8B-B14F-4D97-AF65-F5344CB8AC3E}">
        <p14:creationId xmlns:p14="http://schemas.microsoft.com/office/powerpoint/2010/main" val="73809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897" y="0"/>
            <a:ext cx="10409903" cy="1002890"/>
          </a:xfrm>
        </p:spPr>
        <p:txBody>
          <a:bodyPr>
            <a:normAutofit/>
          </a:bodyPr>
          <a:lstStyle/>
          <a:p>
            <a:r>
              <a:rPr lang="en-US" b="1" dirty="0" smtClean="0">
                <a:latin typeface="CG Omega" panose="020B0502050508020304" pitchFamily="34" charset="0"/>
              </a:rPr>
              <a:t>Authentic versions </a:t>
            </a:r>
            <a:endParaRPr lang="en-US" b="1" dirty="0">
              <a:latin typeface="CG Omega" panose="020B0502050508020304" pitchFamily="34" charset="0"/>
            </a:endParaRPr>
          </a:p>
        </p:txBody>
      </p:sp>
      <p:sp>
        <p:nvSpPr>
          <p:cNvPr id="3" name="Content Placeholder 2"/>
          <p:cNvSpPr>
            <a:spLocks noGrp="1"/>
          </p:cNvSpPr>
          <p:nvPr>
            <p:ph idx="1"/>
          </p:nvPr>
        </p:nvSpPr>
        <p:spPr>
          <a:xfrm>
            <a:off x="1010264" y="1002890"/>
            <a:ext cx="11181736" cy="5855110"/>
          </a:xfrm>
        </p:spPr>
        <p:txBody>
          <a:bodyPr/>
          <a:lstStyle/>
          <a:p>
            <a:pPr algn="just"/>
            <a:r>
              <a:rPr lang="en-US" sz="3200" dirty="0">
                <a:latin typeface="CG Omega" panose="020B0502050508020304" pitchFamily="34" charset="0"/>
              </a:rPr>
              <a:t>Stories have come to serve multiple services, even for managing negative reputational issues for destinations. </a:t>
            </a:r>
          </a:p>
          <a:p>
            <a:pPr algn="just"/>
            <a:r>
              <a:rPr lang="en-US" sz="3200" dirty="0">
                <a:latin typeface="CG Omega" panose="020B0502050508020304" pitchFamily="34" charset="0"/>
              </a:rPr>
              <a:t>Unbranded video (based on an </a:t>
            </a:r>
            <a:r>
              <a:rPr lang="en-US" sz="3200" dirty="0" smtClean="0">
                <a:latin typeface="CG Omega" panose="020B0502050508020304" pitchFamily="34" charset="0"/>
              </a:rPr>
              <a:t>actual </a:t>
            </a:r>
            <a:r>
              <a:rPr lang="en-US" sz="3200" dirty="0">
                <a:latin typeface="CG Omega" panose="020B0502050508020304" pitchFamily="34" charset="0"/>
              </a:rPr>
              <a:t>tourist experience) used to show  how misunderstandings fuel negative perceptions, as part of their award winning and controversial ‘I hate Thailand Campaign’:</a:t>
            </a:r>
          </a:p>
          <a:p>
            <a:pPr marL="0" indent="0" algn="just">
              <a:buNone/>
            </a:pPr>
            <a:r>
              <a:rPr lang="en-US" sz="3200" u="sng" dirty="0">
                <a:latin typeface="CG Omega" panose="020B0502050508020304" pitchFamily="34" charset="0"/>
                <a:hlinkClick r:id="rId2"/>
              </a:rPr>
              <a:t>https://www.youtube.com/watch?v=54uzEouACYs</a:t>
            </a:r>
            <a:r>
              <a:rPr lang="en-US" sz="3200" dirty="0">
                <a:latin typeface="CG Omega" panose="020B0502050508020304" pitchFamily="34" charset="0"/>
              </a:rPr>
              <a:t>  &gt;</a:t>
            </a:r>
          </a:p>
          <a:p>
            <a:pPr algn="just"/>
            <a:endParaRPr lang="en-US" sz="3200" dirty="0">
              <a:latin typeface="CG Omega" panose="020B0502050508020304" pitchFamily="34" charset="0"/>
            </a:endParaRPr>
          </a:p>
          <a:p>
            <a:endParaRPr lang="en-US" dirty="0"/>
          </a:p>
        </p:txBody>
      </p:sp>
    </p:spTree>
    <p:extLst>
      <p:ext uri="{BB962C8B-B14F-4D97-AF65-F5344CB8AC3E}">
        <p14:creationId xmlns:p14="http://schemas.microsoft.com/office/powerpoint/2010/main" val="328449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26" y="16745"/>
            <a:ext cx="10218174" cy="1030390"/>
          </a:xfrm>
        </p:spPr>
        <p:txBody>
          <a:bodyPr/>
          <a:lstStyle/>
          <a:p>
            <a:pPr algn="ctr"/>
            <a:r>
              <a:rPr lang="en-US" b="1" dirty="0" smtClean="0">
                <a:latin typeface="CG Omega" panose="020B0502050508020304" pitchFamily="34" charset="0"/>
              </a:rPr>
              <a:t>Destination Branding </a:t>
            </a:r>
            <a:endParaRPr lang="en-US" b="1" dirty="0">
              <a:latin typeface="CG Omega" panose="020B0502050508020304" pitchFamily="34" charset="0"/>
            </a:endParaRPr>
          </a:p>
        </p:txBody>
      </p:sp>
      <p:sp>
        <p:nvSpPr>
          <p:cNvPr id="3" name="Content Placeholder 2"/>
          <p:cNvSpPr>
            <a:spLocks noGrp="1"/>
          </p:cNvSpPr>
          <p:nvPr>
            <p:ph idx="1"/>
          </p:nvPr>
        </p:nvSpPr>
        <p:spPr>
          <a:xfrm>
            <a:off x="973394" y="1047136"/>
            <a:ext cx="10380406" cy="5810864"/>
          </a:xfrm>
        </p:spPr>
        <p:txBody>
          <a:bodyPr>
            <a:normAutofit/>
          </a:bodyPr>
          <a:lstStyle/>
          <a:p>
            <a:r>
              <a:rPr lang="en-US" sz="4000" dirty="0" smtClean="0">
                <a:latin typeface="CG Omega" panose="020B0502050508020304" pitchFamily="34" charset="0"/>
              </a:rPr>
              <a:t>A Country brand is important in securing  prosperity, it determines the </a:t>
            </a:r>
            <a:r>
              <a:rPr lang="en-US" sz="4000" dirty="0">
                <a:latin typeface="CG Omega" panose="020B0502050508020304" pitchFamily="34" charset="0"/>
              </a:rPr>
              <a:t>perception </a:t>
            </a:r>
            <a:r>
              <a:rPr lang="en-US" sz="4000" dirty="0" smtClean="0">
                <a:latin typeface="CG Omega" panose="020B0502050508020304" pitchFamily="34" charset="0"/>
              </a:rPr>
              <a:t>of trade partners, tourists ,investors ,other sovereign states ,donors ,  media (a key influencer ) among others </a:t>
            </a:r>
          </a:p>
          <a:p>
            <a:pPr marL="0" indent="0">
              <a:buNone/>
            </a:pPr>
            <a:endParaRPr lang="en-US" sz="4000" dirty="0" smtClean="0">
              <a:latin typeface="CG Omega" panose="020B0502050508020304" pitchFamily="34" charset="0"/>
            </a:endParaRPr>
          </a:p>
          <a:p>
            <a:r>
              <a:rPr lang="en-US" sz="4000" dirty="0" smtClean="0">
                <a:latin typeface="CG Omega" panose="020B0502050508020304" pitchFamily="34" charset="0"/>
              </a:rPr>
              <a:t>  A strong destination  brand = ability to exert influence over its international reputation</a:t>
            </a:r>
          </a:p>
        </p:txBody>
      </p:sp>
    </p:spTree>
    <p:extLst>
      <p:ext uri="{BB962C8B-B14F-4D97-AF65-F5344CB8AC3E}">
        <p14:creationId xmlns:p14="http://schemas.microsoft.com/office/powerpoint/2010/main" val="352730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41" y="0"/>
            <a:ext cx="10365658" cy="1050720"/>
          </a:xfrm>
        </p:spPr>
        <p:txBody>
          <a:bodyPr/>
          <a:lstStyle/>
          <a:p>
            <a:r>
              <a:rPr lang="en-US" b="1" dirty="0" smtClean="0">
                <a:latin typeface="CG Omega" panose="020B0502050508020304" pitchFamily="34" charset="0"/>
              </a:rPr>
              <a:t>Advantages of story telling </a:t>
            </a:r>
            <a:endParaRPr lang="en-US" b="1" dirty="0">
              <a:latin typeface="CG Omega" panose="020B0502050508020304" pitchFamily="34" charset="0"/>
            </a:endParaRPr>
          </a:p>
        </p:txBody>
      </p:sp>
      <p:sp>
        <p:nvSpPr>
          <p:cNvPr id="3" name="Content Placeholder 2"/>
          <p:cNvSpPr>
            <a:spLocks noGrp="1"/>
          </p:cNvSpPr>
          <p:nvPr>
            <p:ph idx="1"/>
          </p:nvPr>
        </p:nvSpPr>
        <p:spPr>
          <a:xfrm>
            <a:off x="988142" y="1061886"/>
            <a:ext cx="10365657" cy="5796114"/>
          </a:xfrm>
        </p:spPr>
        <p:txBody>
          <a:bodyPr>
            <a:normAutofit/>
          </a:bodyPr>
          <a:lstStyle/>
          <a:p>
            <a:pPr algn="just"/>
            <a:r>
              <a:rPr lang="en-US" sz="3200" dirty="0">
                <a:latin typeface="CG Omega" panose="020B0502050508020304" pitchFamily="34" charset="0"/>
              </a:rPr>
              <a:t>The stories are a form of advertising but they connect very effectively with the </a:t>
            </a:r>
            <a:r>
              <a:rPr lang="en-US" sz="3200" dirty="0" smtClean="0">
                <a:latin typeface="CG Omega" panose="020B0502050508020304" pitchFamily="34" charset="0"/>
              </a:rPr>
              <a:t>audiences</a:t>
            </a:r>
          </a:p>
          <a:p>
            <a:pPr algn="just"/>
            <a:endParaRPr lang="en-US" sz="3200" dirty="0">
              <a:latin typeface="CG Omega" panose="020B0502050508020304" pitchFamily="34" charset="0"/>
            </a:endParaRPr>
          </a:p>
          <a:p>
            <a:pPr algn="just"/>
            <a:r>
              <a:rPr lang="en-US" sz="3200" dirty="0" smtClean="0">
                <a:latin typeface="CG Omega" panose="020B0502050508020304" pitchFamily="34" charset="0"/>
              </a:rPr>
              <a:t> </a:t>
            </a:r>
            <a:r>
              <a:rPr lang="en-US" sz="3200" dirty="0">
                <a:latin typeface="CG Omega" panose="020B0502050508020304" pitchFamily="34" charset="0"/>
              </a:rPr>
              <a:t>Aggregating and Managing actual user generated content from travelers via social media and use legitimate story telling by real travelers to create engaging and powerful destination messaging is the new trend </a:t>
            </a:r>
          </a:p>
          <a:p>
            <a:pPr algn="just"/>
            <a:endParaRPr lang="en-US" sz="3200" dirty="0">
              <a:latin typeface="CG Omega" panose="020B0502050508020304" pitchFamily="34" charset="0"/>
            </a:endParaRPr>
          </a:p>
          <a:p>
            <a:pPr algn="just"/>
            <a:endParaRPr lang="en-US" sz="3200" dirty="0">
              <a:latin typeface="CG Omega" panose="020B0502050508020304" pitchFamily="34" charset="0"/>
            </a:endParaRPr>
          </a:p>
          <a:p>
            <a:pPr algn="just"/>
            <a:endParaRPr lang="en-US" sz="3200" dirty="0">
              <a:latin typeface="CG Omega" panose="020B0502050508020304" pitchFamily="34" charset="0"/>
            </a:endParaRPr>
          </a:p>
        </p:txBody>
      </p:sp>
    </p:spTree>
    <p:extLst>
      <p:ext uri="{BB962C8B-B14F-4D97-AF65-F5344CB8AC3E}">
        <p14:creationId xmlns:p14="http://schemas.microsoft.com/office/powerpoint/2010/main" val="326168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158" y="250723"/>
            <a:ext cx="10129684" cy="855406"/>
          </a:xfrm>
        </p:spPr>
        <p:txBody>
          <a:bodyPr>
            <a:normAutofit fontScale="90000"/>
          </a:bodyPr>
          <a:lstStyle/>
          <a:p>
            <a:r>
              <a:rPr lang="en-US" b="1" dirty="0">
                <a:latin typeface="CG Omega" panose="020B0502050508020304" pitchFamily="34" charset="0"/>
              </a:rPr>
              <a:t>American family visiting Kenya tell their story  directly from their own perspective:</a:t>
            </a:r>
            <a:br>
              <a:rPr lang="en-US" b="1" dirty="0">
                <a:latin typeface="CG Omega" panose="020B0502050508020304" pitchFamily="34" charset="0"/>
              </a:rPr>
            </a:br>
            <a:endParaRPr lang="en-US" b="1" dirty="0">
              <a:latin typeface="CG Omega" panose="020B0502050508020304" pitchFamily="34" charset="0"/>
            </a:endParaRPr>
          </a:p>
        </p:txBody>
      </p:sp>
      <p:sp>
        <p:nvSpPr>
          <p:cNvPr id="3" name="Content Placeholder 2"/>
          <p:cNvSpPr>
            <a:spLocks noGrp="1"/>
          </p:cNvSpPr>
          <p:nvPr>
            <p:ph idx="1"/>
          </p:nvPr>
        </p:nvSpPr>
        <p:spPr>
          <a:xfrm>
            <a:off x="1031158" y="988143"/>
            <a:ext cx="10322642" cy="5011840"/>
          </a:xfrm>
        </p:spPr>
        <p:txBody>
          <a:bodyPr/>
          <a:lstStyle/>
          <a:p>
            <a:endParaRPr lang="en-US" dirty="0" smtClean="0"/>
          </a:p>
          <a:p>
            <a:pPr marL="0" lvl="0" indent="0">
              <a:buNone/>
            </a:pPr>
            <a:r>
              <a:rPr lang="en-US" u="sng" dirty="0">
                <a:solidFill>
                  <a:prstClr val="black"/>
                </a:solidFill>
                <a:hlinkClick r:id="rId2"/>
              </a:rPr>
              <a:t>https://www.youtube.com/watch?v=RgSO9UALDOc&amp;t=123s</a:t>
            </a:r>
            <a:r>
              <a:rPr lang="en-US" dirty="0">
                <a:solidFill>
                  <a:prstClr val="black"/>
                </a:solidFill>
              </a:rPr>
              <a:t> </a:t>
            </a:r>
            <a:endParaRPr lang="en-US" b="1" dirty="0">
              <a:solidFill>
                <a:prstClr val="black"/>
              </a:solidFill>
            </a:endParaRPr>
          </a:p>
          <a:p>
            <a:endParaRPr lang="en-US" dirty="0"/>
          </a:p>
          <a:p>
            <a:endParaRPr lang="en-US" dirty="0"/>
          </a:p>
        </p:txBody>
      </p:sp>
    </p:spTree>
    <p:extLst>
      <p:ext uri="{BB962C8B-B14F-4D97-AF65-F5344CB8AC3E}">
        <p14:creationId xmlns:p14="http://schemas.microsoft.com/office/powerpoint/2010/main" val="367888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380" y="1"/>
            <a:ext cx="10515600" cy="1091382"/>
          </a:xfrm>
        </p:spPr>
        <p:txBody>
          <a:bodyPr/>
          <a:lstStyle/>
          <a:p>
            <a:r>
              <a:rPr lang="en-US" b="1" dirty="0" smtClean="0">
                <a:latin typeface="CG Omega" panose="020B0502050508020304" pitchFamily="34" charset="0"/>
              </a:rPr>
              <a:t>Story telling – the future </a:t>
            </a:r>
            <a:endParaRPr lang="en-US" b="1" dirty="0">
              <a:latin typeface="CG Omega" panose="020B0502050508020304" pitchFamily="34" charset="0"/>
            </a:endParaRPr>
          </a:p>
        </p:txBody>
      </p:sp>
      <p:sp>
        <p:nvSpPr>
          <p:cNvPr id="3" name="Content Placeholder 2"/>
          <p:cNvSpPr>
            <a:spLocks noGrp="1"/>
          </p:cNvSpPr>
          <p:nvPr>
            <p:ph idx="1"/>
          </p:nvPr>
        </p:nvSpPr>
        <p:spPr>
          <a:xfrm>
            <a:off x="1091380" y="1091382"/>
            <a:ext cx="10262419" cy="5766618"/>
          </a:xfrm>
        </p:spPr>
        <p:txBody>
          <a:bodyPr>
            <a:noAutofit/>
          </a:bodyPr>
          <a:lstStyle/>
          <a:p>
            <a:r>
              <a:rPr lang="en-US" sz="3200" dirty="0">
                <a:latin typeface="CG Omega" panose="020B0502050508020304" pitchFamily="34" charset="0"/>
              </a:rPr>
              <a:t>How does story telling influence what the stakeholders /DMOs and policy makers portray a destination brand vis a vis what the tourist perceive </a:t>
            </a:r>
            <a:r>
              <a:rPr lang="en-US" sz="3200" dirty="0" smtClean="0">
                <a:latin typeface="CG Omega" panose="020B0502050508020304" pitchFamily="34" charset="0"/>
              </a:rPr>
              <a:t>?</a:t>
            </a:r>
          </a:p>
          <a:p>
            <a:endParaRPr lang="en-US" sz="3200" dirty="0">
              <a:latin typeface="CG Omega" panose="020B0502050508020304" pitchFamily="34" charset="0"/>
            </a:endParaRPr>
          </a:p>
          <a:p>
            <a:r>
              <a:rPr lang="en-US" sz="3200" dirty="0">
                <a:latin typeface="CG Omega" panose="020B0502050508020304" pitchFamily="34" charset="0"/>
              </a:rPr>
              <a:t> The how , the authenticity  - so do influencers have a role or do we get real travelers to tell our stories or do we stick to the traditional media as PR Practioners to enhance the strength of our destination  brands </a:t>
            </a:r>
            <a:endParaRPr lang="en-US" sz="3200" dirty="0" smtClean="0">
              <a:latin typeface="CG Omega" panose="020B0502050508020304" pitchFamily="34" charset="0"/>
            </a:endParaRPr>
          </a:p>
          <a:p>
            <a:endParaRPr lang="en-US" sz="3200" dirty="0">
              <a:latin typeface="CG Omega" panose="020B0502050508020304" pitchFamily="34" charset="0"/>
            </a:endParaRPr>
          </a:p>
          <a:p>
            <a:r>
              <a:rPr lang="en-US" sz="3200" dirty="0">
                <a:latin typeface="CG Omega" panose="020B0502050508020304" pitchFamily="34" charset="0"/>
              </a:rPr>
              <a:t>We must integrate all aspects to survive the current competition for the over 1 billion travelers rolling the world’s economy through tourism  </a:t>
            </a:r>
          </a:p>
          <a:p>
            <a:endParaRPr lang="en-US" sz="3200" dirty="0">
              <a:latin typeface="CG Omega" panose="020B0502050508020304" pitchFamily="34" charset="0"/>
            </a:endParaRPr>
          </a:p>
        </p:txBody>
      </p:sp>
    </p:spTree>
    <p:extLst>
      <p:ext uri="{BB962C8B-B14F-4D97-AF65-F5344CB8AC3E}">
        <p14:creationId xmlns:p14="http://schemas.microsoft.com/office/powerpoint/2010/main" val="353479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638" y="1"/>
            <a:ext cx="10407445" cy="1076632"/>
          </a:xfrm>
        </p:spPr>
        <p:txBody>
          <a:bodyPr/>
          <a:lstStyle/>
          <a:p>
            <a:r>
              <a:rPr lang="en-US" b="1" dirty="0" smtClean="0">
                <a:latin typeface="CG Omega" panose="020B0502050508020304" pitchFamily="34" charset="0"/>
              </a:rPr>
              <a:t>Quick wins </a:t>
            </a:r>
            <a:endParaRPr lang="en-US" b="1" dirty="0">
              <a:latin typeface="CG Omega" panose="020B0502050508020304" pitchFamily="34" charset="0"/>
            </a:endParaRPr>
          </a:p>
        </p:txBody>
      </p:sp>
      <p:sp>
        <p:nvSpPr>
          <p:cNvPr id="3" name="Content Placeholder 2"/>
          <p:cNvSpPr>
            <a:spLocks noGrp="1"/>
          </p:cNvSpPr>
          <p:nvPr>
            <p:ph idx="1"/>
          </p:nvPr>
        </p:nvSpPr>
        <p:spPr>
          <a:xfrm>
            <a:off x="1017638" y="1076633"/>
            <a:ext cx="10336162" cy="5678128"/>
          </a:xfrm>
        </p:spPr>
        <p:txBody>
          <a:bodyPr>
            <a:normAutofit/>
          </a:bodyPr>
          <a:lstStyle/>
          <a:p>
            <a:r>
              <a:rPr lang="en-US" sz="3600" dirty="0" smtClean="0">
                <a:latin typeface="CG Omega" panose="020B0502050508020304" pitchFamily="34" charset="0"/>
              </a:rPr>
              <a:t>A </a:t>
            </a:r>
            <a:r>
              <a:rPr lang="en-US" sz="3600" dirty="0" smtClean="0">
                <a:latin typeface="CG Omega" panose="020B0502050508020304" pitchFamily="34" charset="0"/>
              </a:rPr>
              <a:t>SWOT </a:t>
            </a:r>
            <a:r>
              <a:rPr lang="en-US" sz="3600" dirty="0" smtClean="0">
                <a:latin typeface="CG Omega" panose="020B0502050508020304" pitchFamily="34" charset="0"/>
              </a:rPr>
              <a:t>Analysis ,identify strong areas </a:t>
            </a:r>
            <a:r>
              <a:rPr lang="en-US" sz="3600" dirty="0" smtClean="0">
                <a:latin typeface="CG Omega" panose="020B0502050508020304" pitchFamily="34" charset="0"/>
              </a:rPr>
              <a:t>e.g. landmarks </a:t>
            </a:r>
            <a:r>
              <a:rPr lang="en-US" sz="3600" dirty="0" smtClean="0">
                <a:latin typeface="CG Omega" panose="020B0502050508020304" pitchFamily="34" charset="0"/>
              </a:rPr>
              <a:t>, </a:t>
            </a:r>
            <a:r>
              <a:rPr lang="en-US" sz="3600" dirty="0" smtClean="0">
                <a:latin typeface="CG Omega" panose="020B0502050508020304" pitchFamily="34" charset="0"/>
              </a:rPr>
              <a:t>services, industries – USPs  </a:t>
            </a:r>
            <a:r>
              <a:rPr lang="en-US" sz="3600" dirty="0" smtClean="0">
                <a:latin typeface="CG Omega" panose="020B0502050508020304" pitchFamily="34" charset="0"/>
              </a:rPr>
              <a:t>that form a </a:t>
            </a:r>
            <a:r>
              <a:rPr lang="en-US" sz="3600" dirty="0" smtClean="0">
                <a:latin typeface="CG Omega" panose="020B0502050508020304" pitchFamily="34" charset="0"/>
              </a:rPr>
              <a:t>strong </a:t>
            </a:r>
            <a:r>
              <a:rPr lang="en-US" sz="3600" dirty="0" smtClean="0">
                <a:latin typeface="CG Omega" panose="020B0502050508020304" pitchFamily="34" charset="0"/>
              </a:rPr>
              <a:t>case for strong branding and story telling </a:t>
            </a:r>
          </a:p>
          <a:p>
            <a:r>
              <a:rPr lang="en-US" sz="3600" dirty="0" smtClean="0">
                <a:latin typeface="CG Omega" panose="020B0502050508020304" pitchFamily="34" charset="0"/>
              </a:rPr>
              <a:t>What ‘big idea ‘ communicates all these  - consistently </a:t>
            </a:r>
          </a:p>
          <a:p>
            <a:r>
              <a:rPr lang="en-US" sz="3600" dirty="0" smtClean="0">
                <a:latin typeface="CG Omega" panose="020B0502050508020304" pitchFamily="34" charset="0"/>
              </a:rPr>
              <a:t>Target large impact through compelling campaigns – entrench story telling to enhance credibility </a:t>
            </a:r>
            <a:r>
              <a:rPr lang="en-US" sz="3600" dirty="0" smtClean="0">
                <a:latin typeface="CG Omega" panose="020B0502050508020304" pitchFamily="34" charset="0"/>
              </a:rPr>
              <a:t>of </a:t>
            </a:r>
            <a:r>
              <a:rPr lang="en-US" sz="3600" dirty="0" smtClean="0">
                <a:latin typeface="CG Omega" panose="020B0502050508020304" pitchFamily="34" charset="0"/>
              </a:rPr>
              <a:t>the destination brand </a:t>
            </a:r>
          </a:p>
          <a:p>
            <a:r>
              <a:rPr lang="en-US" sz="3600" dirty="0" smtClean="0">
                <a:latin typeface="CG Omega" panose="020B0502050508020304" pitchFamily="34" charset="0"/>
              </a:rPr>
              <a:t>Ensure all stakeholders deliver the promise in the ‘destination </a:t>
            </a:r>
            <a:r>
              <a:rPr lang="en-US" sz="3600" dirty="0" smtClean="0">
                <a:latin typeface="CG Omega" panose="020B0502050508020304" pitchFamily="34" charset="0"/>
              </a:rPr>
              <a:t>story’ </a:t>
            </a:r>
            <a:r>
              <a:rPr lang="en-US" sz="3600" dirty="0" smtClean="0">
                <a:latin typeface="CG Omega" panose="020B0502050508020304" pitchFamily="34" charset="0"/>
              </a:rPr>
              <a:t>. </a:t>
            </a:r>
            <a:endParaRPr lang="en-US" sz="3600" dirty="0">
              <a:latin typeface="CG Omega" panose="020B0502050508020304" pitchFamily="34" charset="0"/>
            </a:endParaRPr>
          </a:p>
        </p:txBody>
      </p:sp>
    </p:spTree>
    <p:extLst>
      <p:ext uri="{BB962C8B-B14F-4D97-AF65-F5344CB8AC3E}">
        <p14:creationId xmlns:p14="http://schemas.microsoft.com/office/powerpoint/2010/main" val="217313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433" y="1"/>
            <a:ext cx="10515600" cy="1052026"/>
          </a:xfrm>
        </p:spPr>
        <p:txBody>
          <a:bodyPr>
            <a:normAutofit/>
          </a:bodyPr>
          <a:lstStyle/>
          <a:p>
            <a:r>
              <a:rPr lang="en-US" sz="4800" b="1" dirty="0" smtClean="0">
                <a:latin typeface="CG Omega" panose="020B0502050508020304" pitchFamily="34" charset="0"/>
              </a:rPr>
              <a:t>Select References </a:t>
            </a:r>
            <a:endParaRPr lang="en-US" sz="4800" b="1" dirty="0">
              <a:latin typeface="CG Omega" panose="020B0502050508020304" pitchFamily="34" charset="0"/>
            </a:endParaRPr>
          </a:p>
        </p:txBody>
      </p:sp>
      <p:sp>
        <p:nvSpPr>
          <p:cNvPr id="3" name="Content Placeholder 2"/>
          <p:cNvSpPr>
            <a:spLocks noGrp="1"/>
          </p:cNvSpPr>
          <p:nvPr>
            <p:ph idx="1"/>
          </p:nvPr>
        </p:nvSpPr>
        <p:spPr>
          <a:xfrm>
            <a:off x="1000433" y="1052026"/>
            <a:ext cx="10515600" cy="5805974"/>
          </a:xfrm>
        </p:spPr>
        <p:txBody>
          <a:bodyPr>
            <a:normAutofit lnSpcReduction="10000"/>
          </a:bodyPr>
          <a:lstStyle/>
          <a:p>
            <a:pPr algn="just"/>
            <a:r>
              <a:rPr lang="en-US" sz="2600" dirty="0">
                <a:latin typeface="CG Omega" panose="020B0502050508020304" pitchFamily="34" charset="0"/>
              </a:rPr>
              <a:t>Destination Branding: Creating the Unique Destination Proposition Nigel Morgan and Annette Pritchard University of Wales Institute, Cardiff Roger Pride Wales Tourist Board Second edition Copyright © 2002, 2004, Elsevier Ltd. </a:t>
            </a:r>
            <a:r>
              <a:rPr lang="en-US" sz="2600" dirty="0" smtClean="0">
                <a:latin typeface="CG Omega" panose="020B0502050508020304" pitchFamily="34" charset="0"/>
              </a:rPr>
              <a:t>Linacre </a:t>
            </a:r>
            <a:r>
              <a:rPr lang="en-US" sz="2600" dirty="0">
                <a:latin typeface="CG Omega" panose="020B0502050508020304" pitchFamily="34" charset="0"/>
              </a:rPr>
              <a:t>House, Jordan Hill, Oxford OX2 8DP</a:t>
            </a:r>
            <a:endParaRPr lang="en-US" sz="2600" dirty="0" smtClean="0">
              <a:latin typeface="CG Omega" panose="020B0502050508020304" pitchFamily="34" charset="0"/>
            </a:endParaRPr>
          </a:p>
          <a:p>
            <a:pPr algn="just"/>
            <a:r>
              <a:rPr lang="en-US" sz="2600" dirty="0" smtClean="0">
                <a:latin typeface="CG Omega" panose="020B0502050508020304" pitchFamily="34" charset="0"/>
              </a:rPr>
              <a:t>Marcello </a:t>
            </a:r>
            <a:r>
              <a:rPr lang="en-US" sz="2600" dirty="0">
                <a:latin typeface="CG Omega" panose="020B0502050508020304" pitchFamily="34" charset="0"/>
              </a:rPr>
              <a:t>Risitano, Business Studies </a:t>
            </a:r>
            <a:r>
              <a:rPr lang="en-US" sz="2600" dirty="0" smtClean="0">
                <a:latin typeface="CG Omega" panose="020B0502050508020304" pitchFamily="34" charset="0"/>
              </a:rPr>
              <a:t>PhD, Research</a:t>
            </a:r>
            <a:r>
              <a:rPr lang="en-US" sz="2600" i="1" dirty="0" smtClean="0">
                <a:latin typeface="CG Omega" panose="020B0502050508020304" pitchFamily="34" charset="0"/>
              </a:rPr>
              <a:t> </a:t>
            </a:r>
            <a:r>
              <a:rPr lang="en-US" sz="2600" i="1" dirty="0">
                <a:latin typeface="CG Omega" panose="020B0502050508020304" pitchFamily="34" charset="0"/>
              </a:rPr>
              <a:t>Fellow at Marketing </a:t>
            </a:r>
            <a:r>
              <a:rPr lang="en-US" sz="2600" i="1" dirty="0" smtClean="0">
                <a:latin typeface="CG Omega" panose="020B0502050508020304" pitchFamily="34" charset="0"/>
              </a:rPr>
              <a:t>Laboratory: The </a:t>
            </a:r>
            <a:r>
              <a:rPr lang="en-US" sz="2600" i="1" dirty="0">
                <a:latin typeface="CG Omega" panose="020B0502050508020304" pitchFamily="34" charset="0"/>
              </a:rPr>
              <a:t>role of destination branding in the tourism stakeholders </a:t>
            </a:r>
            <a:r>
              <a:rPr lang="en-US" sz="2600" i="1" dirty="0" smtClean="0">
                <a:latin typeface="CG Omega" panose="020B0502050508020304" pitchFamily="34" charset="0"/>
              </a:rPr>
              <a:t>system. The </a:t>
            </a:r>
            <a:r>
              <a:rPr lang="en-US" sz="2600" i="1" dirty="0">
                <a:latin typeface="CG Omega" panose="020B0502050508020304" pitchFamily="34" charset="0"/>
              </a:rPr>
              <a:t>Campi </a:t>
            </a:r>
            <a:r>
              <a:rPr lang="en-US" sz="2600" i="1" dirty="0">
                <a:latin typeface="CG Omega" panose="020B0502050508020304" pitchFamily="34" charset="0"/>
              </a:rPr>
              <a:t>Flegrei</a:t>
            </a:r>
            <a:r>
              <a:rPr lang="en-US" sz="2600" i="1" dirty="0">
                <a:latin typeface="CG Omega" panose="020B0502050508020304" pitchFamily="34" charset="0"/>
              </a:rPr>
              <a:t> case 1 </a:t>
            </a:r>
            <a:endParaRPr lang="en-US" sz="2600" dirty="0">
              <a:latin typeface="CG Omega" panose="020B0502050508020304" pitchFamily="34" charset="0"/>
            </a:endParaRPr>
          </a:p>
          <a:p>
            <a:pPr algn="just"/>
            <a:r>
              <a:rPr lang="en-US" sz="2600" dirty="0">
                <a:latin typeface="CG Omega" panose="020B0502050508020304" pitchFamily="34" charset="0"/>
              </a:rPr>
              <a:t>KELLER, K.L. (2003b), </a:t>
            </a:r>
            <a:r>
              <a:rPr lang="en-US" sz="2600" i="1" dirty="0">
                <a:latin typeface="CG Omega" panose="020B0502050508020304" pitchFamily="34" charset="0"/>
              </a:rPr>
              <a:t>Strategic Brand Management. Building, Measurement and Managing Brand - Equity </a:t>
            </a:r>
            <a:r>
              <a:rPr lang="en-US" sz="2600" dirty="0">
                <a:latin typeface="CG Omega" panose="020B0502050508020304" pitchFamily="34" charset="0"/>
              </a:rPr>
              <a:t>, 2° ed., </a:t>
            </a:r>
            <a:r>
              <a:rPr lang="en-US" sz="2600" dirty="0">
                <a:latin typeface="CG Omega" panose="020B0502050508020304" pitchFamily="34" charset="0"/>
              </a:rPr>
              <a:t>Pratice</a:t>
            </a:r>
            <a:r>
              <a:rPr lang="en-US" sz="2600" dirty="0">
                <a:latin typeface="CG Omega" panose="020B0502050508020304" pitchFamily="34" charset="0"/>
              </a:rPr>
              <a:t> Hall, New Jersey.</a:t>
            </a:r>
          </a:p>
          <a:p>
            <a:pPr algn="just"/>
            <a:r>
              <a:rPr lang="en-US" sz="2600" dirty="0">
                <a:latin typeface="CG Omega" panose="020B0502050508020304" pitchFamily="34" charset="0"/>
              </a:rPr>
              <a:t>KAPFERER, J.N. (2004) </a:t>
            </a:r>
            <a:r>
              <a:rPr lang="en-US" sz="2600" i="1" dirty="0">
                <a:latin typeface="CG Omega" panose="020B0502050508020304" pitchFamily="34" charset="0"/>
              </a:rPr>
              <a:t>Strategic The New Strategic Brand Management. Creating and Sustaining - Brand Equity Long Term</a:t>
            </a:r>
            <a:r>
              <a:rPr lang="en-US" sz="2600" dirty="0">
                <a:latin typeface="CG Omega" panose="020B0502050508020304" pitchFamily="34" charset="0"/>
              </a:rPr>
              <a:t>, 3° ed., Kogan Page, </a:t>
            </a:r>
            <a:r>
              <a:rPr lang="en-US" sz="2600" dirty="0" smtClean="0">
                <a:latin typeface="CG Omega" panose="020B0502050508020304" pitchFamily="34" charset="0"/>
              </a:rPr>
              <a:t>London</a:t>
            </a:r>
          </a:p>
          <a:p>
            <a:pPr algn="just"/>
            <a:r>
              <a:rPr lang="en-US" sz="2600" dirty="0">
                <a:latin typeface="CG Omega" panose="020B0502050508020304" pitchFamily="34" charset="0"/>
              </a:rPr>
              <a:t>WTO (2000) Tourism market trends 2000: long-term prospects. </a:t>
            </a:r>
            <a:endParaRPr lang="en-US" sz="2600" dirty="0" smtClean="0">
              <a:latin typeface="CG Omega" panose="020B0502050508020304" pitchFamily="34" charset="0"/>
            </a:endParaRPr>
          </a:p>
          <a:p>
            <a:pPr algn="just"/>
            <a:r>
              <a:rPr lang="en-US" sz="2600" dirty="0" smtClean="0">
                <a:latin typeface="CG Omega" panose="020B0502050508020304" pitchFamily="34" charset="0"/>
              </a:rPr>
              <a:t>UNWTO handbook on destination Tourism Branding (2009)</a:t>
            </a:r>
            <a:endParaRPr lang="en-US" sz="2600" dirty="0">
              <a:latin typeface="CG Omega" panose="020B0502050508020304" pitchFamily="34" charset="0"/>
            </a:endParaRPr>
          </a:p>
          <a:p>
            <a:endParaRPr lang="en-US" dirty="0"/>
          </a:p>
        </p:txBody>
      </p:sp>
    </p:spTree>
    <p:extLst>
      <p:ext uri="{BB962C8B-B14F-4D97-AF65-F5344CB8AC3E}">
        <p14:creationId xmlns:p14="http://schemas.microsoft.com/office/powerpoint/2010/main" val="42878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896" y="1"/>
            <a:ext cx="10409903" cy="1061883"/>
          </a:xfrm>
        </p:spPr>
        <p:txBody>
          <a:bodyPr/>
          <a:lstStyle/>
          <a:p>
            <a:r>
              <a:rPr lang="en-US" b="1" dirty="0" smtClean="0">
                <a:latin typeface="CG Omega" panose="020B0502050508020304" pitchFamily="34" charset="0"/>
              </a:rPr>
              <a:t>Definition  - components </a:t>
            </a:r>
            <a:endParaRPr lang="en-US" b="1" dirty="0">
              <a:latin typeface="CG Omega" panose="020B0502050508020304" pitchFamily="34" charset="0"/>
            </a:endParaRPr>
          </a:p>
        </p:txBody>
      </p:sp>
      <p:sp>
        <p:nvSpPr>
          <p:cNvPr id="3" name="Content Placeholder 2"/>
          <p:cNvSpPr>
            <a:spLocks noGrp="1"/>
          </p:cNvSpPr>
          <p:nvPr>
            <p:ph idx="1"/>
          </p:nvPr>
        </p:nvSpPr>
        <p:spPr>
          <a:xfrm>
            <a:off x="1047135" y="1061884"/>
            <a:ext cx="10306664" cy="5796116"/>
          </a:xfrm>
        </p:spPr>
        <p:txBody>
          <a:bodyPr>
            <a:noAutofit/>
          </a:bodyPr>
          <a:lstStyle/>
          <a:p>
            <a:pPr algn="just"/>
            <a:r>
              <a:rPr lang="en-US" sz="4000" dirty="0" smtClean="0">
                <a:latin typeface="CG Omega" panose="020B0502050508020304" pitchFamily="34" charset="0"/>
              </a:rPr>
              <a:t>Destination </a:t>
            </a:r>
            <a:r>
              <a:rPr lang="en-US" sz="4000" dirty="0">
                <a:latin typeface="CG Omega" panose="020B0502050508020304" pitchFamily="34" charset="0"/>
              </a:rPr>
              <a:t>brand identity includes  identifying the principal element that compose it – including culture, character ,personality, name , logos , </a:t>
            </a:r>
            <a:r>
              <a:rPr lang="en-US" sz="4000" dirty="0" smtClean="0">
                <a:latin typeface="CG Omega" panose="020B0502050508020304" pitchFamily="34" charset="0"/>
              </a:rPr>
              <a:t>slogan</a:t>
            </a:r>
          </a:p>
          <a:p>
            <a:pPr algn="just"/>
            <a:r>
              <a:rPr lang="en-US" sz="4000" dirty="0" smtClean="0">
                <a:latin typeface="CG Omega" panose="020B0502050508020304" pitchFamily="34" charset="0"/>
              </a:rPr>
              <a:t>There </a:t>
            </a:r>
            <a:r>
              <a:rPr lang="en-US" sz="4000" dirty="0">
                <a:latin typeface="CG Omega" panose="020B0502050508020304" pitchFamily="34" charset="0"/>
              </a:rPr>
              <a:t>has to be consistent brand elements and management of these elements that allow all destination brand stakeholders to portray the brand cohesively </a:t>
            </a:r>
          </a:p>
          <a:p>
            <a:pPr algn="just"/>
            <a:r>
              <a:rPr lang="en-US" sz="4000" dirty="0" smtClean="0">
                <a:latin typeface="CG Omega" panose="020B0502050508020304" pitchFamily="34" charset="0"/>
              </a:rPr>
              <a:t>How </a:t>
            </a:r>
            <a:r>
              <a:rPr lang="en-US" sz="4000" dirty="0">
                <a:latin typeface="CG Omega" panose="020B0502050508020304" pitchFamily="34" charset="0"/>
              </a:rPr>
              <a:t>do we position the unique selling points ?</a:t>
            </a:r>
          </a:p>
          <a:p>
            <a:pPr algn="just"/>
            <a:endParaRPr lang="en-US" sz="4000" dirty="0"/>
          </a:p>
        </p:txBody>
      </p:sp>
    </p:spTree>
    <p:extLst>
      <p:ext uri="{BB962C8B-B14F-4D97-AF65-F5344CB8AC3E}">
        <p14:creationId xmlns:p14="http://schemas.microsoft.com/office/powerpoint/2010/main" val="118938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896" y="1"/>
            <a:ext cx="10409903" cy="1047134"/>
          </a:xfrm>
        </p:spPr>
        <p:txBody>
          <a:bodyPr/>
          <a:lstStyle/>
          <a:p>
            <a:endParaRPr lang="en-US" dirty="0"/>
          </a:p>
        </p:txBody>
      </p:sp>
      <p:sp>
        <p:nvSpPr>
          <p:cNvPr id="3" name="Content Placeholder 2"/>
          <p:cNvSpPr>
            <a:spLocks noGrp="1"/>
          </p:cNvSpPr>
          <p:nvPr>
            <p:ph idx="1"/>
          </p:nvPr>
        </p:nvSpPr>
        <p:spPr>
          <a:xfrm>
            <a:off x="1076632" y="1047135"/>
            <a:ext cx="10277168" cy="5810865"/>
          </a:xfrm>
        </p:spPr>
        <p:txBody>
          <a:bodyPr>
            <a:normAutofit/>
          </a:bodyPr>
          <a:lstStyle/>
          <a:p>
            <a:r>
              <a:rPr lang="en-US" sz="3600" dirty="0" smtClean="0">
                <a:latin typeface="CG Omega" panose="020B0502050508020304" pitchFamily="34" charset="0"/>
              </a:rPr>
              <a:t>Managing a destination brand cannot entirely be achieved through communication although this may be used to raise awareness s of what a country is known for – e.g. music, art , sports, tourism attractions , products and other services </a:t>
            </a:r>
          </a:p>
          <a:p>
            <a:endParaRPr lang="en-US" sz="3600" dirty="0" smtClean="0">
              <a:latin typeface="CG Omega" panose="020B0502050508020304" pitchFamily="34" charset="0"/>
            </a:endParaRPr>
          </a:p>
          <a:p>
            <a:r>
              <a:rPr lang="en-US" sz="3600" dirty="0" smtClean="0">
                <a:latin typeface="CG Omega" panose="020B0502050508020304" pitchFamily="34" charset="0"/>
              </a:rPr>
              <a:t> Many players are involved in building a destination brand – e.g. government , civil society ,  promotion agencies , investors etc. thus the need for liaison in fronting a positive destination brand </a:t>
            </a:r>
          </a:p>
        </p:txBody>
      </p:sp>
    </p:spTree>
    <p:extLst>
      <p:ext uri="{BB962C8B-B14F-4D97-AF65-F5344CB8AC3E}">
        <p14:creationId xmlns:p14="http://schemas.microsoft.com/office/powerpoint/2010/main" val="1225493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1"/>
            <a:ext cx="10704871" cy="1047134"/>
          </a:xfrm>
        </p:spPr>
        <p:txBody>
          <a:bodyPr>
            <a:normAutofit/>
          </a:bodyPr>
          <a:lstStyle/>
          <a:p>
            <a:pPr algn="ctr"/>
            <a:r>
              <a:rPr lang="en-US" sz="6000" b="1" dirty="0" smtClean="0">
                <a:latin typeface="CG Omega" panose="020B0502050508020304" pitchFamily="34" charset="0"/>
              </a:rPr>
              <a:t>Africa Image </a:t>
            </a:r>
            <a:endParaRPr lang="en-US" sz="6000" b="1" dirty="0">
              <a:latin typeface="CG Omega" panose="020B0502050508020304" pitchFamily="34" charset="0"/>
            </a:endParaRPr>
          </a:p>
        </p:txBody>
      </p:sp>
      <p:sp>
        <p:nvSpPr>
          <p:cNvPr id="3" name="Content Placeholder 2"/>
          <p:cNvSpPr>
            <a:spLocks noGrp="1"/>
          </p:cNvSpPr>
          <p:nvPr>
            <p:ph idx="1"/>
          </p:nvPr>
        </p:nvSpPr>
        <p:spPr>
          <a:xfrm>
            <a:off x="1029929" y="1176696"/>
            <a:ext cx="10515600" cy="5681304"/>
          </a:xfrm>
        </p:spPr>
        <p:txBody>
          <a:bodyPr>
            <a:normAutofit/>
          </a:bodyPr>
          <a:lstStyle/>
          <a:p>
            <a:r>
              <a:rPr lang="en-US" dirty="0"/>
              <a:t> </a:t>
            </a:r>
            <a:r>
              <a:rPr lang="en-US" sz="3600" dirty="0" smtClean="0">
                <a:latin typeface="CG Omega" panose="020B0502050508020304" pitchFamily="34" charset="0"/>
              </a:rPr>
              <a:t>Reputation </a:t>
            </a:r>
            <a:r>
              <a:rPr lang="en-US" sz="3600" dirty="0">
                <a:latin typeface="CG Omega" panose="020B0502050508020304" pitchFamily="34" charset="0"/>
              </a:rPr>
              <a:t>for being poor, </a:t>
            </a:r>
            <a:r>
              <a:rPr lang="en-US" sz="3600" dirty="0" smtClean="0">
                <a:latin typeface="CG Omega" panose="020B0502050508020304" pitchFamily="34" charset="0"/>
              </a:rPr>
              <a:t>corrupt , disease ridden, unsafe , uncultured</a:t>
            </a:r>
            <a:r>
              <a:rPr lang="en-US" sz="3600" dirty="0">
                <a:latin typeface="CG Omega" panose="020B0502050508020304" pitchFamily="34" charset="0"/>
              </a:rPr>
              <a:t>, </a:t>
            </a:r>
            <a:r>
              <a:rPr lang="en-US" sz="3600" dirty="0" smtClean="0">
                <a:latin typeface="CG Omega" panose="020B0502050508020304" pitchFamily="34" charset="0"/>
              </a:rPr>
              <a:t>backward – implication on areas economic, social , political growth </a:t>
            </a:r>
          </a:p>
          <a:p>
            <a:r>
              <a:rPr lang="en-US" sz="3600" dirty="0" smtClean="0">
                <a:latin typeface="CG Omega" panose="020B0502050508020304" pitchFamily="34" charset="0"/>
              </a:rPr>
              <a:t>There has to be a deliberate effort to enhance brand credibility , need to live up to the brand </a:t>
            </a:r>
          </a:p>
          <a:p>
            <a:r>
              <a:rPr lang="en-US" sz="3600" dirty="0" smtClean="0">
                <a:latin typeface="CG Omega" panose="020B0502050508020304" pitchFamily="34" charset="0"/>
              </a:rPr>
              <a:t>The more powerful a brand is ,the less the investment in promotions , believability is key </a:t>
            </a:r>
          </a:p>
          <a:p>
            <a:r>
              <a:rPr lang="en-US" sz="3600" dirty="0" smtClean="0">
                <a:latin typeface="CG Omega" panose="020B0502050508020304" pitchFamily="34" charset="0"/>
              </a:rPr>
              <a:t>Prosperity  and good governance associated with the general success of a destination brand</a:t>
            </a:r>
            <a:endParaRPr lang="en-US" sz="3600" dirty="0">
              <a:latin typeface="CG Omega" panose="020B0502050508020304" pitchFamily="34" charset="0"/>
            </a:endParaRPr>
          </a:p>
        </p:txBody>
      </p:sp>
    </p:spTree>
    <p:extLst>
      <p:ext uri="{BB962C8B-B14F-4D97-AF65-F5344CB8AC3E}">
        <p14:creationId xmlns:p14="http://schemas.microsoft.com/office/powerpoint/2010/main" val="203165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890" y="1"/>
            <a:ext cx="10350910" cy="1017638"/>
          </a:xfrm>
        </p:spPr>
        <p:txBody>
          <a:bodyPr/>
          <a:lstStyle/>
          <a:p>
            <a:r>
              <a:rPr lang="en-US" b="1" dirty="0" smtClean="0">
                <a:latin typeface="CG Omega" panose="020B0502050508020304" pitchFamily="34" charset="0"/>
              </a:rPr>
              <a:t>Africa s story </a:t>
            </a:r>
            <a:endParaRPr lang="en-US" b="1" dirty="0">
              <a:latin typeface="CG Omega" panose="020B0502050508020304" pitchFamily="34" charset="0"/>
            </a:endParaRPr>
          </a:p>
        </p:txBody>
      </p:sp>
      <p:sp>
        <p:nvSpPr>
          <p:cNvPr id="3" name="Content Placeholder 2"/>
          <p:cNvSpPr>
            <a:spLocks noGrp="1"/>
          </p:cNvSpPr>
          <p:nvPr>
            <p:ph idx="1"/>
          </p:nvPr>
        </p:nvSpPr>
        <p:spPr>
          <a:xfrm>
            <a:off x="1002890" y="1047135"/>
            <a:ext cx="10557387" cy="5840361"/>
          </a:xfrm>
        </p:spPr>
        <p:txBody>
          <a:bodyPr>
            <a:normAutofit/>
          </a:bodyPr>
          <a:lstStyle/>
          <a:p>
            <a:r>
              <a:rPr lang="en-US" sz="4000" dirty="0" smtClean="0">
                <a:latin typeface="CG Omega" panose="020B0502050508020304" pitchFamily="34" charset="0"/>
              </a:rPr>
              <a:t>Africa has many options to tell her story </a:t>
            </a:r>
          </a:p>
          <a:p>
            <a:r>
              <a:rPr lang="en-US" sz="4000" dirty="0" smtClean="0">
                <a:latin typeface="CG Omega" panose="020B0502050508020304" pitchFamily="34" charset="0"/>
              </a:rPr>
              <a:t>What is on our news headlines ?</a:t>
            </a:r>
          </a:p>
          <a:p>
            <a:r>
              <a:rPr lang="en-US" sz="4000" dirty="0" smtClean="0">
                <a:latin typeface="CG Omega" panose="020B0502050508020304" pitchFamily="34" charset="0"/>
              </a:rPr>
              <a:t>What does our leadership project about our destination brands ?</a:t>
            </a:r>
          </a:p>
          <a:p>
            <a:r>
              <a:rPr lang="en-US" sz="4000" dirty="0" smtClean="0">
                <a:latin typeface="CG Omega" panose="020B0502050508020304" pitchFamily="34" charset="0"/>
              </a:rPr>
              <a:t>Is Africa on negotiation tables fronting her strengths , any leads in innovation ? </a:t>
            </a:r>
            <a:endParaRPr lang="en-US" sz="4000" dirty="0" smtClean="0">
              <a:latin typeface="CG Omega" panose="020B0502050508020304" pitchFamily="34" charset="0"/>
            </a:endParaRPr>
          </a:p>
          <a:p>
            <a:r>
              <a:rPr lang="en-US" sz="4000" dirty="0" smtClean="0">
                <a:latin typeface="CG Omega" panose="020B0502050508020304" pitchFamily="34" charset="0"/>
              </a:rPr>
              <a:t>How does Africa leverage on her potential in recent interest by other continents to invest in the continent?</a:t>
            </a:r>
            <a:endParaRPr lang="en-US" sz="4000" dirty="0" smtClean="0">
              <a:latin typeface="CG Omega" panose="020B0502050508020304" pitchFamily="34" charset="0"/>
            </a:endParaRPr>
          </a:p>
          <a:p>
            <a:endParaRPr lang="en-US" sz="3200" dirty="0" smtClean="0">
              <a:latin typeface="CG Omega" panose="020B0502050508020304" pitchFamily="34" charset="0"/>
            </a:endParaRPr>
          </a:p>
        </p:txBody>
      </p:sp>
    </p:spTree>
    <p:extLst>
      <p:ext uri="{BB962C8B-B14F-4D97-AF65-F5344CB8AC3E}">
        <p14:creationId xmlns:p14="http://schemas.microsoft.com/office/powerpoint/2010/main" val="3880968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44" y="1"/>
            <a:ext cx="10395155" cy="1076631"/>
          </a:xfrm>
        </p:spPr>
        <p:txBody>
          <a:bodyPr/>
          <a:lstStyle/>
          <a:p>
            <a:r>
              <a:rPr lang="en-US" b="1" dirty="0" smtClean="0">
                <a:latin typeface="CG Omega" panose="020B0502050508020304" pitchFamily="34" charset="0"/>
              </a:rPr>
              <a:t>Key benefits of destination branding </a:t>
            </a:r>
            <a:endParaRPr lang="en-US" b="1" dirty="0">
              <a:latin typeface="CG Omega" panose="020B0502050508020304" pitchFamily="34" charset="0"/>
            </a:endParaRPr>
          </a:p>
        </p:txBody>
      </p:sp>
      <p:sp>
        <p:nvSpPr>
          <p:cNvPr id="3" name="Content Placeholder 2"/>
          <p:cNvSpPr>
            <a:spLocks noGrp="1"/>
          </p:cNvSpPr>
          <p:nvPr>
            <p:ph idx="1"/>
          </p:nvPr>
        </p:nvSpPr>
        <p:spPr>
          <a:xfrm>
            <a:off x="958644" y="1076632"/>
            <a:ext cx="10395156" cy="5781368"/>
          </a:xfrm>
        </p:spPr>
        <p:txBody>
          <a:bodyPr>
            <a:normAutofit/>
          </a:bodyPr>
          <a:lstStyle/>
          <a:p>
            <a:r>
              <a:rPr lang="en-US" sz="4000" dirty="0">
                <a:latin typeface="CG Omega" panose="020B0502050508020304" pitchFamily="34" charset="0"/>
              </a:rPr>
              <a:t>Attracting factories and companies</a:t>
            </a:r>
            <a:endParaRPr lang="en-US" sz="4000" dirty="0" smtClean="0">
              <a:latin typeface="CG Omega" panose="020B0502050508020304" pitchFamily="34" charset="0"/>
            </a:endParaRPr>
          </a:p>
          <a:p>
            <a:r>
              <a:rPr lang="en-US" sz="4000" dirty="0" smtClean="0">
                <a:latin typeface="CG Omega" panose="020B0502050508020304" pitchFamily="34" charset="0"/>
              </a:rPr>
              <a:t>Attracting tourists </a:t>
            </a:r>
          </a:p>
          <a:p>
            <a:r>
              <a:rPr lang="en-US" sz="4000" dirty="0">
                <a:latin typeface="CG Omega" panose="020B0502050508020304" pitchFamily="34" charset="0"/>
              </a:rPr>
              <a:t>Seeking new market </a:t>
            </a:r>
            <a:r>
              <a:rPr lang="en-US" sz="4000" dirty="0" smtClean="0">
                <a:latin typeface="CG Omega" panose="020B0502050508020304" pitchFamily="34" charset="0"/>
              </a:rPr>
              <a:t>opportunities</a:t>
            </a:r>
          </a:p>
          <a:p>
            <a:r>
              <a:rPr lang="en-US" sz="4000" dirty="0">
                <a:latin typeface="CG Omega" panose="020B0502050508020304" pitchFamily="34" charset="0"/>
              </a:rPr>
              <a:t>Managing the </a:t>
            </a:r>
            <a:r>
              <a:rPr lang="en-US" sz="4000" dirty="0" smtClean="0">
                <a:latin typeface="CG Omega" panose="020B0502050508020304" pitchFamily="34" charset="0"/>
              </a:rPr>
              <a:t>image**</a:t>
            </a:r>
          </a:p>
          <a:p>
            <a:r>
              <a:rPr lang="en-US" sz="4000" dirty="0" smtClean="0">
                <a:latin typeface="CG Omega" panose="020B0502050508020304" pitchFamily="34" charset="0"/>
              </a:rPr>
              <a:t>Improved economy </a:t>
            </a:r>
          </a:p>
          <a:p>
            <a:r>
              <a:rPr lang="en-US" sz="4000" dirty="0" smtClean="0">
                <a:latin typeface="CG Omega" panose="020B0502050508020304" pitchFamily="34" charset="0"/>
              </a:rPr>
              <a:t>Good governance , security , reduced poverty , control of resources , democracy = strong destination brand </a:t>
            </a:r>
          </a:p>
          <a:p>
            <a:endParaRPr lang="en-US" sz="4000" dirty="0">
              <a:latin typeface="CG Omega" panose="020B0502050508020304" pitchFamily="34" charset="0"/>
            </a:endParaRPr>
          </a:p>
        </p:txBody>
      </p:sp>
    </p:spTree>
    <p:extLst>
      <p:ext uri="{BB962C8B-B14F-4D97-AF65-F5344CB8AC3E}">
        <p14:creationId xmlns:p14="http://schemas.microsoft.com/office/powerpoint/2010/main" val="388302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28" y="1"/>
            <a:ext cx="10247671" cy="1047134"/>
          </a:xfrm>
        </p:spPr>
        <p:txBody>
          <a:bodyPr>
            <a:normAutofit/>
          </a:bodyPr>
          <a:lstStyle/>
          <a:p>
            <a:r>
              <a:rPr lang="en-US" b="1" dirty="0" smtClean="0">
                <a:latin typeface="CG Omega" panose="020B0502050508020304" pitchFamily="34" charset="0"/>
              </a:rPr>
              <a:t>Story – telling </a:t>
            </a:r>
            <a:endParaRPr lang="en-US" b="1" dirty="0">
              <a:latin typeface="CG Omega" panose="020B0502050508020304" pitchFamily="34" charset="0"/>
            </a:endParaRPr>
          </a:p>
        </p:txBody>
      </p:sp>
      <p:sp>
        <p:nvSpPr>
          <p:cNvPr id="3" name="Content Placeholder 2"/>
          <p:cNvSpPr>
            <a:spLocks noGrp="1"/>
          </p:cNvSpPr>
          <p:nvPr>
            <p:ph idx="1"/>
          </p:nvPr>
        </p:nvSpPr>
        <p:spPr>
          <a:xfrm>
            <a:off x="958646" y="1179871"/>
            <a:ext cx="10395154" cy="5678129"/>
          </a:xfrm>
        </p:spPr>
        <p:txBody>
          <a:bodyPr>
            <a:normAutofit/>
          </a:bodyPr>
          <a:lstStyle/>
          <a:p>
            <a:r>
              <a:rPr lang="en-US" sz="4000" dirty="0" smtClean="0">
                <a:latin typeface="CG Omega" panose="020B0502050508020304" pitchFamily="34" charset="0"/>
              </a:rPr>
              <a:t>Innovative ways to keep the destination brand positive , maintain reputation </a:t>
            </a:r>
            <a:endParaRPr lang="en-US" sz="4000" dirty="0" smtClean="0">
              <a:latin typeface="CG Omega" panose="020B0502050508020304" pitchFamily="34" charset="0"/>
            </a:endParaRPr>
          </a:p>
          <a:p>
            <a:r>
              <a:rPr lang="en-US" sz="4000" dirty="0" smtClean="0">
                <a:latin typeface="CG Omega" panose="020B0502050508020304" pitchFamily="34" charset="0"/>
              </a:rPr>
              <a:t>Communication cannot be left to the traditional ways </a:t>
            </a:r>
            <a:endParaRPr lang="en-US" sz="4000" dirty="0" smtClean="0">
              <a:latin typeface="CG Omega" panose="020B0502050508020304" pitchFamily="34" charset="0"/>
            </a:endParaRPr>
          </a:p>
          <a:p>
            <a:r>
              <a:rPr lang="en-US" sz="4000" dirty="0" smtClean="0">
                <a:latin typeface="CG Omega" panose="020B0502050508020304" pitchFamily="34" charset="0"/>
              </a:rPr>
              <a:t>Tourism e.g. is  </a:t>
            </a:r>
            <a:r>
              <a:rPr lang="en-US" sz="4000" dirty="0" smtClean="0">
                <a:latin typeface="CG Omega" panose="020B0502050508020304" pitchFamily="34" charset="0"/>
              </a:rPr>
              <a:t>competitive  - need to differentiate oneself </a:t>
            </a:r>
            <a:r>
              <a:rPr lang="en-US" sz="4000" dirty="0" smtClean="0">
                <a:latin typeface="CG Omega" panose="020B0502050508020304" pitchFamily="34" charset="0"/>
              </a:rPr>
              <a:t> - how does a country tell its story in a compelling way </a:t>
            </a:r>
            <a:endParaRPr lang="en-US" sz="4000" dirty="0" smtClean="0">
              <a:latin typeface="CG Omega" panose="020B0502050508020304" pitchFamily="34" charset="0"/>
            </a:endParaRPr>
          </a:p>
          <a:p>
            <a:endParaRPr lang="en-US" sz="4000" dirty="0"/>
          </a:p>
        </p:txBody>
      </p:sp>
    </p:spTree>
    <p:extLst>
      <p:ext uri="{BB962C8B-B14F-4D97-AF65-F5344CB8AC3E}">
        <p14:creationId xmlns:p14="http://schemas.microsoft.com/office/powerpoint/2010/main" val="39067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884" y="1"/>
            <a:ext cx="10291916" cy="1091380"/>
          </a:xfrm>
        </p:spPr>
        <p:txBody>
          <a:bodyPr>
            <a:normAutofit fontScale="90000"/>
          </a:bodyPr>
          <a:lstStyle/>
          <a:p>
            <a:r>
              <a:rPr lang="en-US" b="1" dirty="0" smtClean="0">
                <a:latin typeface="CG Omega" panose="020B0502050508020304" pitchFamily="34" charset="0"/>
              </a:rPr>
              <a:t>What is in a destination Brand ?(UNWTO– 2009 </a:t>
            </a:r>
            <a:r>
              <a:rPr lang="en-US" dirty="0" smtClean="0"/>
              <a:t>)</a:t>
            </a:r>
            <a:endParaRPr lang="en-US" dirty="0"/>
          </a:p>
        </p:txBody>
      </p:sp>
      <p:pic>
        <p:nvPicPr>
          <p:cNvPr id="2050" name="Picture 2" descr="http://www.etc-corporate.org/uploads/reports/report_summary_image/8/bigstockphoto_Brand_Marketing_Wordcloud_512560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1884" y="1091381"/>
            <a:ext cx="9286783" cy="576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1443</Words>
  <Application>Microsoft Office PowerPoint</Application>
  <PresentationFormat>Widescreen</PresentationFormat>
  <Paragraphs>105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CG Omega</vt:lpstr>
      <vt:lpstr>Office Theme</vt:lpstr>
      <vt:lpstr>    Destination Branding and the role of story telling </vt:lpstr>
      <vt:lpstr>Destination Branding </vt:lpstr>
      <vt:lpstr>Definition  - components </vt:lpstr>
      <vt:lpstr>PowerPoint Presentation</vt:lpstr>
      <vt:lpstr>Africa Image </vt:lpstr>
      <vt:lpstr>Africa s story </vt:lpstr>
      <vt:lpstr>Key benefits of destination branding </vt:lpstr>
      <vt:lpstr>Story – telling </vt:lpstr>
      <vt:lpstr>What is in a destination Brand ?(UNWTO– 2009 )</vt:lpstr>
      <vt:lpstr>Intel plant  - bid (1996)</vt:lpstr>
      <vt:lpstr>Destination branding  - enhanced tourism </vt:lpstr>
      <vt:lpstr>Digital space </vt:lpstr>
      <vt:lpstr>Online channels for story telling</vt:lpstr>
      <vt:lpstr>You Tube </vt:lpstr>
      <vt:lpstr>Online platforms  - Strength</vt:lpstr>
      <vt:lpstr>Crete Tourism targets single female travelers with a compelling story about one such traveler (load actual clip) </vt:lpstr>
      <vt:lpstr>South African Tourism reaches out to regional African travelers with a fable like story</vt:lpstr>
      <vt:lpstr>KLM Airlines which creates an emotional connection to their Lost Property services: </vt:lpstr>
      <vt:lpstr>Authentic versions </vt:lpstr>
      <vt:lpstr>Advantages of story telling </vt:lpstr>
      <vt:lpstr>American family visiting Kenya tell their story  directly from their own perspective: </vt:lpstr>
      <vt:lpstr>Story telling – the future </vt:lpstr>
      <vt:lpstr>Quick wins </vt:lpstr>
      <vt:lpstr>Select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China Destination Video</dc:title>
  <dc:creator>Microsoft Office User</dc:creator>
  <cp:lastModifiedBy>WAUSI WALYA</cp:lastModifiedBy>
  <cp:revision>266</cp:revision>
  <dcterms:created xsi:type="dcterms:W3CDTF">2018-03-11T13:04:01Z</dcterms:created>
  <dcterms:modified xsi:type="dcterms:W3CDTF">2018-04-03T02:26:05Z</dcterms:modified>
</cp:coreProperties>
</file>